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6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6"/>
    <p:sldMasterId id="2147483685" r:id="rId7"/>
    <p:sldMasterId id="2147483698" r:id="rId8"/>
    <p:sldMasterId id="2147483704" r:id="rId9"/>
    <p:sldMasterId id="2147483713" r:id="rId10"/>
    <p:sldMasterId id="2147483719" r:id="rId11"/>
    <p:sldMasterId id="2147483732" r:id="rId12"/>
  </p:sldMasterIdLst>
  <p:notesMasterIdLst>
    <p:notesMasterId r:id="rId72"/>
  </p:notesMasterIdLst>
  <p:sldIdLst>
    <p:sldId id="353" r:id="rId13"/>
    <p:sldId id="431" r:id="rId14"/>
    <p:sldId id="400" r:id="rId15"/>
    <p:sldId id="401" r:id="rId16"/>
    <p:sldId id="402" r:id="rId17"/>
    <p:sldId id="404" r:id="rId18"/>
    <p:sldId id="405" r:id="rId19"/>
    <p:sldId id="406" r:id="rId20"/>
    <p:sldId id="410" r:id="rId21"/>
    <p:sldId id="411" r:id="rId22"/>
    <p:sldId id="412" r:id="rId23"/>
    <p:sldId id="413" r:id="rId24"/>
    <p:sldId id="420" r:id="rId25"/>
    <p:sldId id="421" r:id="rId26"/>
    <p:sldId id="422" r:id="rId27"/>
    <p:sldId id="423" r:id="rId28"/>
    <p:sldId id="443" r:id="rId29"/>
    <p:sldId id="446" r:id="rId30"/>
    <p:sldId id="362" r:id="rId31"/>
    <p:sldId id="460" r:id="rId32"/>
    <p:sldId id="450" r:id="rId33"/>
    <p:sldId id="361" r:id="rId34"/>
    <p:sldId id="370" r:id="rId35"/>
    <p:sldId id="372" r:id="rId36"/>
    <p:sldId id="373" r:id="rId37"/>
    <p:sldId id="384" r:id="rId38"/>
    <p:sldId id="383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432" r:id="rId48"/>
    <p:sldId id="433" r:id="rId49"/>
    <p:sldId id="434" r:id="rId50"/>
    <p:sldId id="375" r:id="rId51"/>
    <p:sldId id="377" r:id="rId52"/>
    <p:sldId id="374" r:id="rId53"/>
    <p:sldId id="376" r:id="rId54"/>
    <p:sldId id="378" r:id="rId55"/>
    <p:sldId id="379" r:id="rId56"/>
    <p:sldId id="380" r:id="rId57"/>
    <p:sldId id="381" r:id="rId58"/>
    <p:sldId id="382" r:id="rId59"/>
    <p:sldId id="444" r:id="rId60"/>
    <p:sldId id="445" r:id="rId61"/>
    <p:sldId id="459" r:id="rId62"/>
    <p:sldId id="451" r:id="rId63"/>
    <p:sldId id="463" r:id="rId64"/>
    <p:sldId id="461" r:id="rId65"/>
    <p:sldId id="462" r:id="rId66"/>
    <p:sldId id="456" r:id="rId67"/>
    <p:sldId id="458" r:id="rId68"/>
    <p:sldId id="457" r:id="rId69"/>
    <p:sldId id="455" r:id="rId70"/>
    <p:sldId id="263" r:id="rId7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54B948"/>
    <a:srgbClr val="00B4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82553" autoAdjust="0"/>
  </p:normalViewPr>
  <p:slideViewPr>
    <p:cSldViewPr snapToGrid="0" showGuides="1">
      <p:cViewPr varScale="1">
        <p:scale>
          <a:sx n="106" d="100"/>
          <a:sy n="106" d="100"/>
        </p:scale>
        <p:origin x="96" y="21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59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6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39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7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Centralized agent deployment and management: Ensure your Linux computers are always Available with centralized management and deployment of Veeam Agent for Linux workloads through automated discovery-based protection groups. • A single pane of glass for virtual and agent-based workloads: Maintain complete control and visibility of all VMware, Hyper-V and Linux-based workloads natively through the Veeam Backup &amp; Replication console, while easily managing your virtual and agent-based </a:t>
            </a:r>
            <a:r>
              <a:rPr lang="en-US" dirty="0" err="1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45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options to discover systems and deploy the Veeam Agent provides many options in just a few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57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://www.veeam.com/" TargetMode="External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veeam.com/" TargetMode="External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4005" y="1798712"/>
            <a:ext cx="7355679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4003" y="2727505"/>
            <a:ext cx="5636696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4003" y="259054"/>
            <a:ext cx="989185" cy="17590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auto">
          <a:xfrm>
            <a:off x="0" y="4371951"/>
            <a:ext cx="9144000" cy="77155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3" y="4569814"/>
            <a:ext cx="375822" cy="375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54" y="4568804"/>
            <a:ext cx="903781" cy="3778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99" y="4540914"/>
            <a:ext cx="1198778" cy="4355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167" y="4559725"/>
            <a:ext cx="503393" cy="396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964" y="4559725"/>
            <a:ext cx="796465" cy="396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28298" y="4637125"/>
            <a:ext cx="1212890" cy="24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7669684" y="28030"/>
            <a:ext cx="1268964" cy="59715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160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6162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14005" y="1798712"/>
            <a:ext cx="7355679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4003" y="2727505"/>
            <a:ext cx="5636696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03" y="259054"/>
            <a:ext cx="989185" cy="175905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 bwMode="auto">
          <a:xfrm>
            <a:off x="0" y="4371951"/>
            <a:ext cx="9144000" cy="77155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93" y="4569814"/>
            <a:ext cx="375822" cy="37582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554" y="4568804"/>
            <a:ext cx="903781" cy="3778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499" y="4540914"/>
            <a:ext cx="1198778" cy="4355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1167" y="4559725"/>
            <a:ext cx="503393" cy="396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964" y="4559725"/>
            <a:ext cx="796465" cy="396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8298" y="4637125"/>
            <a:ext cx="1212890" cy="2412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7669684" y="28030"/>
            <a:ext cx="1268964" cy="59715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653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160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375689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629"/>
            <a:ext cx="9141442" cy="51422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564958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4491"/>
            <a:ext cx="9136032" cy="514799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 dirty="0" err="1"/>
              <a:t>tdo</a:t>
            </a:r>
            <a:r>
              <a:rPr lang="en-US" dirty="0"/>
              <a:t>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4702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65" y="6407"/>
            <a:ext cx="9118670" cy="513068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846" y="3757787"/>
            <a:ext cx="1230311" cy="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194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3718148"/>
          </a:xfrm>
        </p:spPr>
        <p:txBody>
          <a:bodyPr>
            <a:noAutofit/>
          </a:bodyPr>
          <a:lstStyle>
            <a:lvl1pPr marL="0" marR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700" marR="0" indent="-26670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700" marR="0" lvl="1" indent="-266700" algn="l" defTabSz="68604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4469252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8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6808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49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8" y="1085849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714307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veeam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34301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4" y="4607997"/>
            <a:ext cx="993734" cy="4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6833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" y="0"/>
            <a:ext cx="9143999" cy="1923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6947623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312103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807776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92475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e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23079"/>
            <a:ext cx="8363938" cy="4985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897564"/>
            <a:ext cx="8363938" cy="52116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6"/>
              </a:spcAft>
              <a:buNone/>
              <a:defRPr sz="1950" spc="0" baseline="0"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225"/>
              </a:spcAft>
              <a:buNone/>
              <a:defRPr sz="1350" spc="0" baseline="0">
                <a:latin typeface="+mj-lt"/>
              </a:defRPr>
            </a:lvl2pPr>
            <a:lvl3pPr marL="0" indent="0">
              <a:spcBef>
                <a:spcPts val="0"/>
              </a:spcBef>
              <a:spcAft>
                <a:spcPts val="225"/>
              </a:spcAft>
              <a:buNone/>
              <a:defRPr sz="1125"/>
            </a:lvl3pPr>
            <a:lvl4pPr marL="0" indent="0">
              <a:spcBef>
                <a:spcPts val="0"/>
              </a:spcBef>
              <a:spcAft>
                <a:spcPts val="225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225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9409582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897564"/>
            <a:ext cx="8363938" cy="523990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183193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03967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4623978"/>
            <a:ext cx="9144000" cy="51952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ru-RU" sz="1350" spc="-3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79968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 Section Divider ">
    <p:bg>
      <p:bgPr>
        <a:gradFill>
          <a:gsLst>
            <a:gs pos="100000">
              <a:schemeClr val="tx1"/>
            </a:gs>
            <a:gs pos="0">
              <a:schemeClr val="tx1">
                <a:lumMod val="85000"/>
                <a:alpha val="30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80095" y="2347976"/>
            <a:ext cx="8423524" cy="623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500" i="0" spc="-5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31423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629"/>
            <a:ext cx="9141442" cy="51422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0"/>
            <a:ext cx="8363938" cy="3718148"/>
          </a:xfrm>
        </p:spPr>
        <p:txBody>
          <a:bodyPr>
            <a:noAutofit/>
          </a:bodyPr>
          <a:lstStyle>
            <a:lvl1pPr marL="0" marR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700" marR="0" indent="-26670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700" marR="0" lvl="1" indent="-266700" algn="l" defTabSz="68604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5707324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8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5792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6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49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8" y="1085849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408313330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th veeam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0"/>
            <a:ext cx="8363938" cy="343011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384" y="4587974"/>
            <a:ext cx="993734" cy="4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83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5" y="0"/>
            <a:ext cx="9143999" cy="19236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7351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036518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271951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97629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923330"/>
          </a:xfrm>
        </p:spPr>
        <p:txBody>
          <a:bodyPr/>
          <a:lstStyle>
            <a:lvl1pPr marL="0" indent="0">
              <a:buNone/>
              <a:defRPr sz="6000" i="0" spc="-75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96704046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ecti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8363938" cy="6771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28700"/>
            <a:ext cx="8363938" cy="641201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506"/>
              </a:spcAft>
              <a:buNone/>
              <a:defRPr sz="2400" spc="-75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225"/>
              </a:spcAft>
              <a:buNone/>
              <a:defRPr sz="1350" spc="-38" baseline="0"/>
            </a:lvl2pPr>
            <a:lvl3pPr marL="0" indent="0">
              <a:spcBef>
                <a:spcPts val="0"/>
              </a:spcBef>
              <a:spcAft>
                <a:spcPts val="225"/>
              </a:spcAft>
              <a:buNone/>
              <a:defRPr sz="1125"/>
            </a:lvl3pPr>
            <a:lvl4pPr marL="0" indent="0">
              <a:spcBef>
                <a:spcPts val="0"/>
              </a:spcBef>
              <a:spcAft>
                <a:spcPts val="225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225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440447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4491"/>
            <a:ext cx="9136032" cy="514799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 dirty="0" err="1"/>
              <a:t>tdo</a:t>
            </a:r>
            <a:r>
              <a:rPr lang="en-US" dirty="0"/>
              <a:t>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32001" y="197100"/>
            <a:ext cx="7337265" cy="76944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2001" y="729000"/>
            <a:ext cx="8143903" cy="1523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520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32001" y="197100"/>
            <a:ext cx="7337265" cy="769441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32001" y="729000"/>
            <a:ext cx="8143903" cy="1523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316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923677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9976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152719851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>
          <a:xfrm>
            <a:off x="0" y="0"/>
            <a:ext cx="9144000" cy="1851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0734432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419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5941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3004"/>
            <a:ext cx="9141442" cy="513749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8224320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1592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665" y="6407"/>
            <a:ext cx="9118670" cy="5130686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56846" y="3757787"/>
            <a:ext cx="1230311" cy="21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760667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2017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1" r:id="rId4"/>
    <p:sldLayoutId id="2147483693" r:id="rId5"/>
    <p:sldLayoutId id="2147483697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3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47911" y="4912300"/>
            <a:ext cx="474328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</a:rPr>
              <a:t>© 2016 Veeam Software. All rights reserved. All trademarks are the property of their respective owners. </a:t>
            </a:r>
          </a:p>
        </p:txBody>
      </p:sp>
    </p:spTree>
    <p:extLst>
      <p:ext uri="{BB962C8B-B14F-4D97-AF65-F5344CB8AC3E}">
        <p14:creationId xmlns:p14="http://schemas.microsoft.com/office/powerpoint/2010/main" val="3784596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63" indent="-271463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700" indent="-2667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24492"/>
            <a:ext cx="8363938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897564"/>
            <a:ext cx="8363937" cy="523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5761" y="4960220"/>
            <a:ext cx="3978653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75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</a:rPr>
              <a:t>© 2014 Veeam Software. All rights reserved. All trademarks are the property of their respective owners. </a:t>
            </a:r>
          </a:p>
        </p:txBody>
      </p:sp>
    </p:spTree>
    <p:extLst>
      <p:ext uri="{BB962C8B-B14F-4D97-AF65-F5344CB8AC3E}">
        <p14:creationId xmlns:p14="http://schemas.microsoft.com/office/powerpoint/2010/main" val="93916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transition>
    <p:fade/>
  </p:transition>
  <p:hf hdr="0" ftr="0" dt="0"/>
  <p:txStyles>
    <p:titleStyle>
      <a:lvl1pPr algn="l" defTabSz="514535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75" baseline="0" dirty="0" smtClean="0">
          <a:ln w="3175">
            <a:noFill/>
          </a:ln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n-lt"/>
          <a:ea typeface="+mn-ea"/>
          <a:cs typeface="Arial" charset="0"/>
        </a:defRPr>
      </a:lvl1pPr>
    </p:titleStyle>
    <p:bodyStyle>
      <a:lvl1pPr marL="0" indent="0" algn="l" defTabSz="51453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None/>
        <a:defRPr sz="195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86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200025" indent="-200025" algn="l" defTabSz="514535" rtl="0" eaLnBrk="1" latinLnBrk="0" hangingPunct="1">
        <a:lnSpc>
          <a:spcPct val="90000"/>
        </a:lnSpc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Segoe UI Light" pitchFamily="34" charset="0"/>
        <a:buChar char="‒"/>
        <a:tabLst/>
        <a:defRPr sz="15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86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514556" indent="-159905" algn="l" defTabSz="51453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 spc="-53" baseline="0">
          <a:gradFill flip="none" rotWithShape="1">
            <a:gsLst>
              <a:gs pos="0">
                <a:schemeClr val="bg1">
                  <a:lumMod val="50000"/>
                </a:schemeClr>
              </a:gs>
              <a:gs pos="86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834367" indent="-125960" algn="l" defTabSz="51453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14556" algn="l"/>
        </a:tabLst>
        <a:defRPr sz="1200" kern="1200">
          <a:gradFill flip="none" rotWithShape="1">
            <a:gsLst>
              <a:gs pos="0">
                <a:schemeClr val="bg1">
                  <a:lumMod val="50000"/>
                </a:schemeClr>
              </a:gs>
              <a:gs pos="86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963899" indent="-129533" algn="l" defTabSz="514535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350" kern="1200">
          <a:gradFill flip="none" rotWithShape="1">
            <a:gsLst>
              <a:gs pos="0">
                <a:schemeClr val="bg1">
                  <a:lumMod val="50000"/>
                </a:schemeClr>
              </a:gs>
              <a:gs pos="86000">
                <a:schemeClr val="bg1">
                  <a:lumMod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414972" indent="-128634" algn="l" defTabSz="514535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2239" indent="-128634" algn="l" defTabSz="514535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507" indent="-128634" algn="l" defTabSz="514535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775" indent="-128634" algn="l" defTabSz="514535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1pPr>
      <a:lvl2pPr marL="257268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514535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71803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029071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86339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543605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800873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058141" algn="l" defTabSz="514535" rtl="0" eaLnBrk="1" latinLnBrk="0" hangingPunct="1"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47911" y="4912300"/>
            <a:ext cx="474328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8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2015 </a:t>
            </a:r>
            <a:r>
              <a:rPr lang="en-US" sz="800" spc="0" dirty="0" err="1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Veeam</a:t>
            </a:r>
            <a:r>
              <a:rPr lang="en-US" sz="8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 Software. All rights reserved. All trademarks are the property of their respective owners. </a:t>
            </a:r>
          </a:p>
        </p:txBody>
      </p:sp>
    </p:spTree>
    <p:extLst>
      <p:ext uri="{BB962C8B-B14F-4D97-AF65-F5344CB8AC3E}">
        <p14:creationId xmlns:p14="http://schemas.microsoft.com/office/powerpoint/2010/main" val="292441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63" indent="-271463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700" indent="-2667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2017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06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downloads.html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0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emf"/><Relationship Id="rId7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004" y="1029092"/>
            <a:ext cx="7355679" cy="747897"/>
          </a:xfrm>
        </p:spPr>
        <p:txBody>
          <a:bodyPr/>
          <a:lstStyle/>
          <a:p>
            <a:r>
              <a:rPr lang="en-US" sz="4800" dirty="0" err="1"/>
              <a:t>Veeam</a:t>
            </a:r>
            <a:r>
              <a:rPr lang="en-US" sz="4800" dirty="0"/>
              <a:t> Agent Backup</a:t>
            </a:r>
            <a:endParaRPr lang="ru-RU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14004" y="2859943"/>
            <a:ext cx="4858888" cy="1439546"/>
          </a:xfrm>
        </p:spPr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Korea SE </a:t>
            </a:r>
            <a:r>
              <a:rPr lang="ko-KR" altLang="en-US" dirty="0" err="1"/>
              <a:t>어윤석</a:t>
            </a:r>
            <a:endParaRPr lang="en-US" dirty="0"/>
          </a:p>
          <a:p>
            <a:r>
              <a:rPr lang="en-US" dirty="0"/>
              <a:t>YoonSeok.eo@veeam.com</a:t>
            </a:r>
          </a:p>
        </p:txBody>
      </p:sp>
    </p:spTree>
    <p:extLst>
      <p:ext uri="{BB962C8B-B14F-4D97-AF65-F5344CB8AC3E}">
        <p14:creationId xmlns:p14="http://schemas.microsoft.com/office/powerpoint/2010/main" val="366617599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7DC95B-CA79-481B-A78B-BBBB70A0181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849122" y="1599951"/>
            <a:ext cx="596756" cy="5974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53F160-F730-406C-8AAA-919586C0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Agent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27009-230A-4FAB-BDFF-8473BBAE8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399" y="1592769"/>
            <a:ext cx="596756" cy="597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CE2BE-3962-4D95-AE50-D2C15C7D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434" y="1690400"/>
            <a:ext cx="434531" cy="429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C1AB3-99C5-4F73-B76E-FE37EB6A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734" y="1690400"/>
            <a:ext cx="434531" cy="42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9F4D02-B439-4D2C-9E1D-CF8D7CA00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8034" y="1690400"/>
            <a:ext cx="434531" cy="42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5ABA1-0D6F-40C5-A1C8-DD383E083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3334" y="1684600"/>
            <a:ext cx="434531" cy="43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07EF6-C744-4D77-BA3C-1D694EE8B5D6}"/>
              </a:ext>
            </a:extLst>
          </p:cNvPr>
          <p:cNvSpPr/>
          <p:nvPr/>
        </p:nvSpPr>
        <p:spPr>
          <a:xfrm>
            <a:off x="417346" y="1128376"/>
            <a:ext cx="2325556" cy="153365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493D4-4116-40BF-AE3A-1BB65D9E3786}"/>
              </a:ext>
            </a:extLst>
          </p:cNvPr>
          <p:cNvSpPr txBox="1"/>
          <p:nvPr/>
        </p:nvSpPr>
        <p:spPr>
          <a:xfrm>
            <a:off x="469900" y="1032572"/>
            <a:ext cx="21653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Veeam Availability Suite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643CF-70A0-4334-9840-881DE219BF55}"/>
              </a:ext>
            </a:extLst>
          </p:cNvPr>
          <p:cNvSpPr txBox="1"/>
          <p:nvPr/>
        </p:nvSpPr>
        <p:spPr>
          <a:xfrm>
            <a:off x="469900" y="2277306"/>
            <a:ext cx="227300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Installation at 9.5 Update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B5482D-A746-4396-9643-1A309C71137F}"/>
              </a:ext>
            </a:extLst>
          </p:cNvPr>
          <p:cNvSpPr/>
          <p:nvPr/>
        </p:nvSpPr>
        <p:spPr>
          <a:xfrm>
            <a:off x="3484700" y="1558238"/>
            <a:ext cx="4795700" cy="6877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배포 및 관리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Agent for Linux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Agent for Microsoft Windows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462802-8A97-457C-A754-8798E6F4CDE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2742902" y="1895202"/>
            <a:ext cx="741798" cy="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662D7-78B4-4C4C-9D52-79F2FFFA1141}"/>
              </a:ext>
            </a:extLst>
          </p:cNvPr>
          <p:cNvSpPr/>
          <p:nvPr/>
        </p:nvSpPr>
        <p:spPr>
          <a:xfrm>
            <a:off x="3484699" y="2478238"/>
            <a:ext cx="4795701" cy="9063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</a:rPr>
              <a:t>동적 보호 그룹을 통한 자동 호스트 검색 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Active Directory Containers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CSV File exported from CMDB system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BC717C-EDCD-49CF-B1FC-AF72418AAF15}"/>
              </a:ext>
            </a:extLst>
          </p:cNvPr>
          <p:cNvCxnSpPr>
            <a:stCxn id="18" idx="1"/>
          </p:cNvCxnSpPr>
          <p:nvPr/>
        </p:nvCxnSpPr>
        <p:spPr>
          <a:xfrm rot="10800000" flipH="1" flipV="1">
            <a:off x="3484698" y="2931394"/>
            <a:ext cx="64951" cy="1304056"/>
          </a:xfrm>
          <a:prstGeom prst="bentConnector4">
            <a:avLst>
              <a:gd name="adj1" fmla="val -351958"/>
              <a:gd name="adj2" fmla="val 1004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E68A7-501E-4C0E-B078-F2B041A3FBCA}"/>
              </a:ext>
            </a:extLst>
          </p:cNvPr>
          <p:cNvSpPr/>
          <p:nvPr/>
        </p:nvSpPr>
        <p:spPr>
          <a:xfrm>
            <a:off x="3549649" y="3837706"/>
            <a:ext cx="4795701" cy="9063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rgbClr val="000000"/>
                </a:solidFill>
              </a:rPr>
              <a:t>일관된 백업 구성과 가용성 향상을 위해 모든 시스템을 식별하고 스케쥴을 중앙에서 관리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6F2500-566E-4870-AEDA-6992D0DAE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347" y="2780329"/>
            <a:ext cx="2388344" cy="170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422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A39DAA-AA8A-4413-AD3F-6846D0A0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534B-91CC-40F5-A300-41E52A7A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4" y="1690400"/>
            <a:ext cx="434531" cy="42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44551-1266-4F1C-AAA6-A4ABD9F2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34" y="1690400"/>
            <a:ext cx="434531" cy="4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29C4B-8930-4F45-86A9-6FC6CD25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034" y="1690400"/>
            <a:ext cx="434531" cy="42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200BF-5413-4A82-9073-AE902F301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3334" y="1684600"/>
            <a:ext cx="434531" cy="43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A7BD50-5AF4-4883-BCBA-83A2E8E13C73}"/>
              </a:ext>
            </a:extLst>
          </p:cNvPr>
          <p:cNvSpPr/>
          <p:nvPr/>
        </p:nvSpPr>
        <p:spPr>
          <a:xfrm>
            <a:off x="417346" y="1128376"/>
            <a:ext cx="2325556" cy="153365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3E26-C0B3-4CAF-9C4D-101F585BD2A4}"/>
              </a:ext>
            </a:extLst>
          </p:cNvPr>
          <p:cNvSpPr txBox="1"/>
          <p:nvPr/>
        </p:nvSpPr>
        <p:spPr>
          <a:xfrm>
            <a:off x="469900" y="1032572"/>
            <a:ext cx="21653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Veeam Availability 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FF5F2-22E0-4FA9-BF8F-F08C96380B0B}"/>
              </a:ext>
            </a:extLst>
          </p:cNvPr>
          <p:cNvSpPr txBox="1"/>
          <p:nvPr/>
        </p:nvSpPr>
        <p:spPr>
          <a:xfrm>
            <a:off x="469900" y="2277306"/>
            <a:ext cx="2273002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Tahoma" charset="0"/>
                <a:cs typeface="Tahoma" charset="0"/>
              </a:rPr>
              <a:t>Installation at 9.5 Update 3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0852E213-5D89-424B-B9B3-D86275FFB8AD}"/>
              </a:ext>
            </a:extLst>
          </p:cNvPr>
          <p:cNvSpPr/>
          <p:nvPr/>
        </p:nvSpPr>
        <p:spPr bwMode="auto">
          <a:xfrm>
            <a:off x="3339193" y="1128376"/>
            <a:ext cx="2032907" cy="831053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Protection Group 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생성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: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-Individual computers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-Active Directory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-CSV File</a:t>
            </a: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3E79098B-7D86-4577-9EAA-E25482957356}"/>
              </a:ext>
            </a:extLst>
          </p:cNvPr>
          <p:cNvSpPr/>
          <p:nvPr/>
        </p:nvSpPr>
        <p:spPr bwMode="auto">
          <a:xfrm>
            <a:off x="2803671" y="1420586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8A12EDD-B2B3-423A-B0B6-78541F9FDC68}"/>
              </a:ext>
            </a:extLst>
          </p:cNvPr>
          <p:cNvSpPr/>
          <p:nvPr/>
        </p:nvSpPr>
        <p:spPr bwMode="auto">
          <a:xfrm>
            <a:off x="6234793" y="1137066"/>
            <a:ext cx="2032907" cy="831053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Set Exclusions: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-VMs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-Offline for 30 days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-List</a:t>
            </a:r>
          </a:p>
        </p:txBody>
      </p: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666437C8-D471-4849-8FF8-58165676F9FD}"/>
              </a:ext>
            </a:extLst>
          </p:cNvPr>
          <p:cNvSpPr/>
          <p:nvPr/>
        </p:nvSpPr>
        <p:spPr bwMode="auto">
          <a:xfrm>
            <a:off x="5555795" y="1411895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AF961A2C-A5D4-4D05-86A9-275FB3BFBEBB}"/>
              </a:ext>
            </a:extLst>
          </p:cNvPr>
          <p:cNvSpPr/>
          <p:nvPr/>
        </p:nvSpPr>
        <p:spPr bwMode="auto">
          <a:xfrm>
            <a:off x="6229364" y="3395429"/>
            <a:ext cx="2032907" cy="831053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Set Credentials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-Master account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-Explicit accounts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B7238F74-16FF-4E62-BC8A-C7F80A905545}"/>
              </a:ext>
            </a:extLst>
          </p:cNvPr>
          <p:cNvSpPr/>
          <p:nvPr/>
        </p:nvSpPr>
        <p:spPr bwMode="auto">
          <a:xfrm>
            <a:off x="3339193" y="3366254"/>
            <a:ext cx="2032907" cy="831053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옵션 및 배포</a:t>
            </a: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: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-Rescan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-Server CBT Driver</a:t>
            </a:r>
          </a:p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rPr>
              <a:t>-Reboot if needed</a:t>
            </a:r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A52B8486-8B03-4128-BA2B-1B49A92A16EF}"/>
              </a:ext>
            </a:extLst>
          </p:cNvPr>
          <p:cNvSpPr/>
          <p:nvPr/>
        </p:nvSpPr>
        <p:spPr bwMode="auto">
          <a:xfrm rot="5400000">
            <a:off x="6998167" y="2616203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E8BC3898-3724-44E9-B1CB-40832DB1DA1C}"/>
              </a:ext>
            </a:extLst>
          </p:cNvPr>
          <p:cNvSpPr/>
          <p:nvPr/>
        </p:nvSpPr>
        <p:spPr bwMode="auto">
          <a:xfrm flipH="1">
            <a:off x="5555795" y="3678948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2F0C1887-C833-48DC-8B92-6415A131798A}"/>
              </a:ext>
            </a:extLst>
          </p:cNvPr>
          <p:cNvSpPr/>
          <p:nvPr/>
        </p:nvSpPr>
        <p:spPr bwMode="auto">
          <a:xfrm>
            <a:off x="531580" y="3395430"/>
            <a:ext cx="2032907" cy="831053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Veeam</a:t>
            </a: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Backup &amp; Replication</a:t>
            </a:r>
            <a:r>
              <a:rPr lang="ko-KR" alt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에서 백업 작업을 생성 준비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7F49073A-FE9D-46BF-947E-567B75E86D9C}"/>
              </a:ext>
            </a:extLst>
          </p:cNvPr>
          <p:cNvSpPr/>
          <p:nvPr/>
        </p:nvSpPr>
        <p:spPr bwMode="auto">
          <a:xfrm flipH="1">
            <a:off x="2704190" y="3678948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9445DFBB-9EB6-4967-8414-B40E14FB6724}"/>
              </a:ext>
            </a:extLst>
          </p:cNvPr>
          <p:cNvSpPr/>
          <p:nvPr/>
        </p:nvSpPr>
        <p:spPr bwMode="auto">
          <a:xfrm rot="16200000" flipV="1">
            <a:off x="1300383" y="2873474"/>
            <a:ext cx="495300" cy="264014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50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5BE6B-3BE4-48A3-9357-FCC5A5B39A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50"/>
            <a:ext cx="4011611" cy="12668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Agent backup</a:t>
            </a:r>
            <a:r>
              <a:rPr lang="ko-KR" altLang="en-US" dirty="0"/>
              <a:t>은</a:t>
            </a:r>
            <a:r>
              <a:rPr lang="en-US" dirty="0"/>
              <a:t> </a:t>
            </a:r>
            <a:r>
              <a:rPr lang="ko-KR" altLang="en-US" dirty="0"/>
              <a:t>백업 서버 또는 </a:t>
            </a:r>
            <a:r>
              <a:rPr lang="en-US" dirty="0"/>
              <a:t>Agent </a:t>
            </a:r>
            <a:r>
              <a:rPr lang="ko-KR" altLang="en-US" dirty="0"/>
              <a:t>자체에서 관리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3B4C-99F1-435D-9C0A-F5AC1F6B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Mode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5C021-C64F-4212-B02A-8B745D94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37" y="1481138"/>
            <a:ext cx="4173812" cy="295275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9B3E2D0-9E3C-4755-A8CF-0631496EB327}"/>
              </a:ext>
            </a:extLst>
          </p:cNvPr>
          <p:cNvSpPr txBox="1">
            <a:spLocks/>
          </p:cNvSpPr>
          <p:nvPr/>
        </p:nvSpPr>
        <p:spPr>
          <a:xfrm>
            <a:off x="388939" y="2319056"/>
            <a:ext cx="4287835" cy="12096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서버에 의해 관리되는 모든 구성 옵션은 </a:t>
            </a:r>
            <a:r>
              <a:rPr lang="en-US" altLang="ko-KR" sz="1800" dirty="0" err="1">
                <a:solidFill>
                  <a:srgbClr val="000000">
                    <a:lumMod val="50000"/>
                    <a:lumOff val="50000"/>
                  </a:srgbClr>
                </a:solidFill>
              </a:rPr>
              <a:t>Veeam</a:t>
            </a: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 Backup &amp; Replication Server</a:t>
            </a: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에서 설정 </a:t>
            </a: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(</a:t>
            </a: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권장</a:t>
            </a: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).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587E38E-AA61-40CB-A432-E6D92C3900BA}"/>
              </a:ext>
            </a:extLst>
          </p:cNvPr>
          <p:cNvSpPr txBox="1">
            <a:spLocks/>
          </p:cNvSpPr>
          <p:nvPr/>
        </p:nvSpPr>
        <p:spPr>
          <a:xfrm>
            <a:off x="388938" y="3585882"/>
            <a:ext cx="4287835" cy="120967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Agent</a:t>
            </a: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에 의해 관리됨에 따라 해당</a:t>
            </a: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 </a:t>
            </a: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로컬 운영 체제에 </a:t>
            </a:r>
            <a:r>
              <a:rPr lang="en-US" altLang="ko-KR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Agent</a:t>
            </a:r>
            <a:r>
              <a:rPr lang="ko-KR" altLang="en-US" sz="1800" dirty="0">
                <a:solidFill>
                  <a:srgbClr val="000000">
                    <a:lumMod val="50000"/>
                    <a:lumOff val="50000"/>
                  </a:srgbClr>
                </a:solidFill>
              </a:rPr>
              <a:t> 설치 및 구성을 조작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892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Server CBT Driver</a:t>
            </a:r>
          </a:p>
        </p:txBody>
      </p:sp>
    </p:spTree>
    <p:extLst>
      <p:ext uri="{BB962C8B-B14F-4D97-AF65-F5344CB8AC3E}">
        <p14:creationId xmlns:p14="http://schemas.microsoft.com/office/powerpoint/2010/main" val="89477791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B64028-4BA9-444D-A43D-3CD91173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CBT Driver for Windows Servers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13F97-6B8C-4458-886B-6578A6609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서버 응용 프로그램의 </a:t>
            </a:r>
            <a:r>
              <a:rPr lang="ko-KR" altLang="en-US" dirty="0" err="1"/>
              <a:t>증분</a:t>
            </a:r>
            <a:r>
              <a:rPr lang="ko-KR" altLang="en-US" dirty="0"/>
              <a:t> 백업 시간 </a:t>
            </a:r>
            <a:r>
              <a:rPr lang="en-US" altLang="ko-KR" dirty="0"/>
              <a:t>(SQL </a:t>
            </a:r>
            <a:r>
              <a:rPr lang="ko-KR" altLang="en-US" dirty="0"/>
              <a:t>및 </a:t>
            </a:r>
            <a:r>
              <a:rPr lang="en-US" altLang="ko-KR" dirty="0"/>
              <a:t>Exchange</a:t>
            </a:r>
            <a:r>
              <a:rPr lang="ko-KR" altLang="en-US" dirty="0"/>
              <a:t>와 같은 데이터베이스</a:t>
            </a:r>
            <a:r>
              <a:rPr lang="en-US" altLang="ko-KR" dirty="0"/>
              <a:t>)</a:t>
            </a:r>
            <a:r>
              <a:rPr lang="ko-KR" altLang="en-US" dirty="0"/>
              <a:t>을 크게 향상시키는 새로운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CBT </a:t>
            </a:r>
            <a:r>
              <a:rPr lang="ko-KR" altLang="en-US" dirty="0"/>
              <a:t>드라이버는 </a:t>
            </a:r>
            <a:r>
              <a:rPr lang="en-US" altLang="ko-KR" dirty="0"/>
              <a:t>Windows Server</a:t>
            </a:r>
            <a:r>
              <a:rPr lang="ko-KR" altLang="en-US" dirty="0"/>
              <a:t>의 디스크에 다음 경로의 변경된 추적 저장소를 유지함으로써 작동</a:t>
            </a:r>
            <a:r>
              <a:rPr lang="en-US" dirty="0"/>
              <a:t>:</a:t>
            </a:r>
          </a:p>
          <a:p>
            <a:r>
              <a:rPr lang="nn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C:\ProgramData\Veeam\EndpointData\CtStore</a:t>
            </a: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endParaRPr lang="nn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/>
              <a:t>VCT </a:t>
            </a:r>
            <a:r>
              <a:rPr lang="ko-KR" altLang="en-US" dirty="0"/>
              <a:t>파일은 시스템에서</a:t>
            </a:r>
            <a:br>
              <a:rPr lang="en-US" altLang="ko-KR" dirty="0"/>
            </a:br>
            <a:r>
              <a:rPr lang="ko-KR" altLang="en-US" dirty="0"/>
              <a:t>변경된 블록 </a:t>
            </a:r>
            <a:r>
              <a:rPr lang="en-US" altLang="ko-KR" dirty="0"/>
              <a:t>(</a:t>
            </a:r>
            <a:r>
              <a:rPr lang="nn-NO" dirty="0"/>
              <a:t>changed </a:t>
            </a:r>
          </a:p>
          <a:p>
            <a:r>
              <a:rPr lang="nn-NO" dirty="0"/>
              <a:t> block)</a:t>
            </a:r>
            <a:r>
              <a:rPr lang="ko-KR" altLang="en-US" dirty="0"/>
              <a:t>의</a:t>
            </a:r>
            <a:r>
              <a:rPr lang="nn-NO" dirty="0"/>
              <a:t> </a:t>
            </a:r>
            <a:r>
              <a:rPr lang="ko-KR" altLang="en-US" dirty="0"/>
              <a:t>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DE209-7518-4899-AB96-6B52393E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0"/>
          <a:stretch/>
        </p:blipFill>
        <p:spPr>
          <a:xfrm>
            <a:off x="4041321" y="4009193"/>
            <a:ext cx="4808765" cy="5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73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FD1E5C-795D-4B06-B02C-26D0113A1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4460647" cy="37181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CBT </a:t>
            </a:r>
            <a:r>
              <a:rPr lang="ko-KR" altLang="en-US" dirty="0"/>
              <a:t>드라이버를 설치하거나 제거하려면 </a:t>
            </a:r>
            <a:r>
              <a:rPr lang="en-US" altLang="ko-KR" dirty="0"/>
              <a:t>Reboot</a:t>
            </a:r>
            <a:r>
              <a:rPr lang="ko-KR" altLang="en-US" dirty="0"/>
              <a:t> 필요 </a:t>
            </a:r>
            <a:r>
              <a:rPr lang="en-US" altLang="ko-KR" dirty="0"/>
              <a:t>(</a:t>
            </a:r>
            <a:r>
              <a:rPr lang="ko-KR" altLang="en-US" dirty="0"/>
              <a:t>필수는 아님</a:t>
            </a:r>
            <a:r>
              <a:rPr lang="en-US" altLang="ko-KR" dirty="0"/>
              <a:t>)</a:t>
            </a:r>
            <a:r>
              <a:rPr lang="en-US" dirty="0"/>
              <a:t>; </a:t>
            </a:r>
            <a:r>
              <a:rPr lang="ko-KR" altLang="en-US" dirty="0"/>
              <a:t>어플리케이션 서버는 권장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ko-KR" altLang="en-US" dirty="0"/>
              <a:t>클러스터 환경의 경우</a:t>
            </a:r>
            <a:r>
              <a:rPr lang="en-US" altLang="ko-KR" dirty="0"/>
              <a:t>, P</a:t>
            </a:r>
            <a:r>
              <a:rPr lang="en-US" dirty="0"/>
              <a:t>rotection group</a:t>
            </a:r>
            <a:r>
              <a:rPr lang="ko-KR" altLang="en-US" dirty="0"/>
              <a:t>에서</a:t>
            </a:r>
            <a:r>
              <a:rPr lang="en-US" dirty="0"/>
              <a:t> </a:t>
            </a:r>
            <a:r>
              <a:rPr lang="ko-KR" altLang="en-US" dirty="0"/>
              <a:t>설정해야 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CFA7C-98B6-449F-916D-C01D52A1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CBT Driver</a:t>
            </a:r>
          </a:p>
        </p:txBody>
      </p:sp>
      <p:pic>
        <p:nvPicPr>
          <p:cNvPr id="4" name="Picture 2" descr="Removing Veeam CBT Driver">
            <a:extLst>
              <a:ext uri="{FF2B5EF4-FFF2-40B4-BE49-F238E27FC236}">
                <a16:creationId xmlns:a16="http://schemas.microsoft.com/office/drawing/2014/main" id="{04D680AA-44F2-438A-A95F-1318FC8C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07" y="969119"/>
            <a:ext cx="3772928" cy="245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F530A79-04E7-44D6-8A13-459ED532B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4" b="32653"/>
          <a:stretch/>
        </p:blipFill>
        <p:spPr>
          <a:xfrm>
            <a:off x="5176156" y="3547961"/>
            <a:ext cx="3731079" cy="116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6555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6E8CF-D164-455F-94D5-FE1A6119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dirty="0"/>
              <a:t>Server CBT Driver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AB00D-5A85-4687-B378-AED20BB94E41}"/>
              </a:ext>
            </a:extLst>
          </p:cNvPr>
          <p:cNvGrpSpPr/>
          <p:nvPr/>
        </p:nvGrpSpPr>
        <p:grpSpPr>
          <a:xfrm>
            <a:off x="1543050" y="1410346"/>
            <a:ext cx="4811258" cy="3272433"/>
            <a:chOff x="2456480" y="1007390"/>
            <a:chExt cx="4231038" cy="3580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412CC-190A-497B-B750-0A91FD80C013}"/>
                </a:ext>
              </a:extLst>
            </p:cNvPr>
            <p:cNvSpPr txBox="1"/>
            <p:nvPr/>
          </p:nvSpPr>
          <p:spPr>
            <a:xfrm>
              <a:off x="2518255" y="2105990"/>
              <a:ext cx="3719592" cy="77444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Agent for Microsoft Windows Service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B1B51D-9916-4516-A41C-35CC18776E61}"/>
                </a:ext>
              </a:extLst>
            </p:cNvPr>
            <p:cNvSpPr txBox="1"/>
            <p:nvPr/>
          </p:nvSpPr>
          <p:spPr>
            <a:xfrm>
              <a:off x="2573901" y="1210566"/>
              <a:ext cx="3719593" cy="43772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Installer Service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B70538-A026-48CC-B8C9-65837640E02A}"/>
                </a:ext>
              </a:extLst>
            </p:cNvPr>
            <p:cNvSpPr/>
            <p:nvPr/>
          </p:nvSpPr>
          <p:spPr bwMode="auto">
            <a:xfrm>
              <a:off x="2456480" y="1007390"/>
              <a:ext cx="4231038" cy="3580108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CCCB7E-000A-45C5-BAC2-18A435930665}"/>
                </a:ext>
              </a:extLst>
            </p:cNvPr>
            <p:cNvSpPr/>
            <p:nvPr/>
          </p:nvSpPr>
          <p:spPr bwMode="auto">
            <a:xfrm>
              <a:off x="2518254" y="1975213"/>
              <a:ext cx="4036378" cy="932473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BE47A-F979-4394-8EF6-D9A885EC4715}"/>
                </a:ext>
              </a:extLst>
            </p:cNvPr>
            <p:cNvSpPr/>
            <p:nvPr/>
          </p:nvSpPr>
          <p:spPr bwMode="auto">
            <a:xfrm>
              <a:off x="2518255" y="1144539"/>
              <a:ext cx="4036377" cy="653512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343EA62-6F1E-4792-BD52-0AC8BBCD29BF}"/>
              </a:ext>
            </a:extLst>
          </p:cNvPr>
          <p:cNvSpPr/>
          <p:nvPr/>
        </p:nvSpPr>
        <p:spPr>
          <a:xfrm>
            <a:off x="4711108" y="3385530"/>
            <a:ext cx="1492091" cy="597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A9969-A9D1-4F10-9F96-342774D99AAC}"/>
              </a:ext>
            </a:extLst>
          </p:cNvPr>
          <p:cNvSpPr/>
          <p:nvPr/>
        </p:nvSpPr>
        <p:spPr>
          <a:xfrm>
            <a:off x="2760772" y="4046385"/>
            <a:ext cx="3442427" cy="597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Operating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6F17E-C5FF-49F0-A0F0-4064BB028EC8}"/>
              </a:ext>
            </a:extLst>
          </p:cNvPr>
          <p:cNvSpPr/>
          <p:nvPr/>
        </p:nvSpPr>
        <p:spPr>
          <a:xfrm>
            <a:off x="2760772" y="3403893"/>
            <a:ext cx="1827557" cy="5973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Applications</a:t>
            </a:r>
          </a:p>
        </p:txBody>
      </p:sp>
      <p:sp>
        <p:nvSpPr>
          <p:cNvPr id="13" name="Star: 24 Points 12">
            <a:extLst>
              <a:ext uri="{FF2B5EF4-FFF2-40B4-BE49-F238E27FC236}">
                <a16:creationId xmlns:a16="http://schemas.microsoft.com/office/drawing/2014/main" id="{E07F7754-9F82-4C36-8BA3-3652749EFD25}"/>
              </a:ext>
            </a:extLst>
          </p:cNvPr>
          <p:cNvSpPr/>
          <p:nvPr/>
        </p:nvSpPr>
        <p:spPr>
          <a:xfrm>
            <a:off x="1676573" y="3595391"/>
            <a:ext cx="1026114" cy="901987"/>
          </a:xfrm>
          <a:prstGeom prst="star24">
            <a:avLst/>
          </a:prstGeom>
          <a:solidFill>
            <a:srgbClr val="2A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CBT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 here</a:t>
            </a:r>
          </a:p>
        </p:txBody>
      </p:sp>
    </p:spTree>
    <p:extLst>
      <p:ext uri="{BB962C8B-B14F-4D97-AF65-F5344CB8AC3E}">
        <p14:creationId xmlns:p14="http://schemas.microsoft.com/office/powerpoint/2010/main" val="23326905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830997"/>
          </a:xfrm>
        </p:spPr>
        <p:txBody>
          <a:bodyPr/>
          <a:lstStyle/>
          <a:p>
            <a:r>
              <a:rPr lang="en-US" sz="5400" dirty="0"/>
              <a:t>Agent </a:t>
            </a:r>
            <a:r>
              <a:rPr lang="en-US" sz="5400" i="1" dirty="0"/>
              <a:t>for Linux</a:t>
            </a:r>
          </a:p>
        </p:txBody>
      </p:sp>
    </p:spTree>
    <p:extLst>
      <p:ext uri="{BB962C8B-B14F-4D97-AF65-F5344CB8AC3E}">
        <p14:creationId xmlns:p14="http://schemas.microsoft.com/office/powerpoint/2010/main" val="4272881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547F2-8F3A-4E09-BB68-E451F0EE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LINUX AGENT – SYSTEM REQUIREMENTS</a:t>
            </a:r>
            <a:endParaRPr lang="ko-KR" alt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EB961-6485-41DC-81C1-916DF52E5885}"/>
              </a:ext>
            </a:extLst>
          </p:cNvPr>
          <p:cNvSpPr txBox="1">
            <a:spLocks/>
          </p:cNvSpPr>
          <p:nvPr/>
        </p:nvSpPr>
        <p:spPr>
          <a:xfrm>
            <a:off x="310599" y="1240403"/>
            <a:ext cx="4261402" cy="3391922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2" lvl="1" indent="0">
              <a:buNone/>
            </a:pPr>
            <a:r>
              <a:rPr lang="en-US" altLang="ko-KR" dirty="0">
                <a:solidFill>
                  <a:srgbClr val="2A5563"/>
                </a:solidFill>
              </a:rPr>
              <a:t>Deploy and manage</a:t>
            </a:r>
          </a:p>
          <a:p>
            <a:pPr lvl="2"/>
            <a:r>
              <a:rPr lang="en-US" altLang="ko-KR" dirty="0"/>
              <a:t>Debian</a:t>
            </a:r>
          </a:p>
          <a:p>
            <a:pPr lvl="2"/>
            <a:r>
              <a:rPr lang="en-US" altLang="ko-KR" dirty="0"/>
              <a:t>Ubuntu</a:t>
            </a:r>
          </a:p>
          <a:p>
            <a:pPr lvl="2"/>
            <a:r>
              <a:rPr lang="en-US" altLang="ko-KR" dirty="0"/>
              <a:t>CentOS</a:t>
            </a:r>
          </a:p>
          <a:p>
            <a:pPr lvl="2"/>
            <a:r>
              <a:rPr lang="en-US" altLang="ko-KR" dirty="0"/>
              <a:t>RHEL</a:t>
            </a:r>
          </a:p>
          <a:p>
            <a:pPr lvl="2"/>
            <a:r>
              <a:rPr lang="en-US" altLang="ko-KR" dirty="0"/>
              <a:t>SLES</a:t>
            </a:r>
          </a:p>
          <a:p>
            <a:pPr lvl="2"/>
            <a:r>
              <a:rPr lang="en-US" altLang="ko-KR" dirty="0"/>
              <a:t>Oracle</a:t>
            </a:r>
          </a:p>
        </p:txBody>
      </p:sp>
    </p:spTree>
    <p:extLst>
      <p:ext uri="{BB962C8B-B14F-4D97-AF65-F5344CB8AC3E}">
        <p14:creationId xmlns:p14="http://schemas.microsoft.com/office/powerpoint/2010/main" val="24238813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923330"/>
          </a:xfrm>
        </p:spPr>
        <p:txBody>
          <a:bodyPr/>
          <a:lstStyle/>
          <a:p>
            <a:r>
              <a:rPr lang="en-US" sz="4400" dirty="0"/>
              <a:t>Linux</a:t>
            </a:r>
            <a:r>
              <a:rPr lang="ko-KR" altLang="en-US" sz="4400" dirty="0"/>
              <a:t> </a:t>
            </a:r>
            <a:r>
              <a:rPr lang="en-US" altLang="ko-KR" sz="4400" dirty="0"/>
              <a:t>Agent</a:t>
            </a:r>
            <a:r>
              <a:rPr lang="ko-KR" altLang="en-US" sz="4400" dirty="0"/>
              <a:t> 설치 및 백업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850361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03A67D-4BE0-435D-AFAA-937E5A633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333" y="369002"/>
            <a:ext cx="8423524" cy="3977810"/>
          </a:xfrm>
        </p:spPr>
        <p:txBody>
          <a:bodyPr/>
          <a:lstStyle/>
          <a:p>
            <a:r>
              <a:rPr lang="ko-KR" altLang="en-US" sz="3200" dirty="0"/>
              <a:t>목차</a:t>
            </a:r>
            <a:endParaRPr lang="en-US" altLang="ko-KR" sz="3200" dirty="0"/>
          </a:p>
          <a:p>
            <a:endParaRPr lang="en-US" altLang="ko-KR" sz="2000" dirty="0"/>
          </a:p>
          <a:p>
            <a:r>
              <a:rPr lang="en-US" altLang="ko-KR" sz="2000" dirty="0" err="1"/>
              <a:t>Veeam</a:t>
            </a:r>
            <a:r>
              <a:rPr lang="en-US" altLang="ko-KR" sz="2000" dirty="0"/>
              <a:t> Agent </a:t>
            </a:r>
            <a:r>
              <a:rPr lang="ko-KR" altLang="en-US" sz="2000" dirty="0"/>
              <a:t>개요</a:t>
            </a:r>
            <a:endParaRPr lang="en-US" altLang="ko-KR" sz="2000" dirty="0"/>
          </a:p>
          <a:p>
            <a:pPr lvl="1"/>
            <a:r>
              <a:rPr lang="en-US" altLang="ko-KR" sz="1600" dirty="0"/>
              <a:t>Built-In Agent Management</a:t>
            </a:r>
          </a:p>
          <a:p>
            <a:pPr lvl="1"/>
            <a:r>
              <a:rPr lang="en-US" altLang="ko-KR" sz="1600" dirty="0"/>
              <a:t>Server CBT Driver</a:t>
            </a:r>
          </a:p>
          <a:p>
            <a:r>
              <a:rPr lang="en-US" altLang="ko-KR" sz="2000" dirty="0"/>
              <a:t>Agent for Linux</a:t>
            </a:r>
          </a:p>
          <a:p>
            <a:pPr lvl="1"/>
            <a:r>
              <a:rPr lang="en-US" altLang="ko-KR" sz="1600" dirty="0"/>
              <a:t>Linux</a:t>
            </a:r>
            <a:r>
              <a:rPr lang="ko-KR" altLang="en-US" sz="1600" dirty="0"/>
              <a:t> </a:t>
            </a:r>
            <a:r>
              <a:rPr lang="en-US" altLang="ko-KR" sz="1600" dirty="0"/>
              <a:t>Agent</a:t>
            </a:r>
            <a:r>
              <a:rPr lang="ko-KR" altLang="en-US" sz="1600" dirty="0"/>
              <a:t> 설치 및 백업</a:t>
            </a:r>
            <a:endParaRPr lang="en-US" altLang="ko-KR" sz="1600" dirty="0"/>
          </a:p>
          <a:p>
            <a:pPr lvl="1"/>
            <a:r>
              <a:rPr lang="en-US" altLang="ko-KR" sz="1600" dirty="0"/>
              <a:t>Linux</a:t>
            </a:r>
            <a:r>
              <a:rPr lang="ko-KR" altLang="en-US" sz="1600" dirty="0"/>
              <a:t> </a:t>
            </a:r>
            <a:r>
              <a:rPr lang="en-US" altLang="ko-KR" sz="1600" dirty="0"/>
              <a:t>Agent</a:t>
            </a:r>
            <a:r>
              <a:rPr lang="ko-KR" altLang="en-US" sz="1600" dirty="0"/>
              <a:t> 복구</a:t>
            </a:r>
            <a:endParaRPr lang="en-US" altLang="ko-KR" sz="1600" dirty="0"/>
          </a:p>
          <a:p>
            <a:pPr lvl="1"/>
            <a:r>
              <a:rPr lang="en-US" altLang="ko-KR" sz="1600" dirty="0"/>
              <a:t>Linux</a:t>
            </a:r>
            <a:r>
              <a:rPr lang="ko-KR" altLang="en-US" sz="1600" dirty="0"/>
              <a:t> </a:t>
            </a:r>
            <a:r>
              <a:rPr lang="en-US" altLang="ko-KR" sz="1600" dirty="0"/>
              <a:t>OS </a:t>
            </a:r>
            <a:r>
              <a:rPr lang="ko-KR" altLang="en-US" sz="1600" dirty="0"/>
              <a:t>복구</a:t>
            </a:r>
            <a:endParaRPr lang="en-US" altLang="ko-KR" sz="1600" dirty="0"/>
          </a:p>
          <a:p>
            <a:r>
              <a:rPr lang="en-US" altLang="ko-KR" sz="2000" dirty="0"/>
              <a:t>Agent for Windows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i="1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5130644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7ACF2-AF10-419C-8F69-19AB34D8EC42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INVENTORY</a:t>
            </a: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Create Protection Group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23248-8155-4679-B5AD-6A797F00C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33" y="1296057"/>
            <a:ext cx="5647092" cy="32229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8D4D2-864B-4003-B0E8-EFA0A779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8" y="2603071"/>
            <a:ext cx="3840176" cy="2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894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7ACF2-AF10-419C-8F69-19AB34D8EC42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b="1">
              <a:solidFill>
                <a:srgbClr val="00B336"/>
              </a:solidFill>
            </a:endParaRPr>
          </a:p>
          <a:p>
            <a:pPr lvl="1"/>
            <a:endParaRPr lang="en-US" b="1">
              <a:solidFill>
                <a:srgbClr val="00B336"/>
              </a:solidFill>
            </a:endParaRPr>
          </a:p>
          <a:p>
            <a:pPr lvl="1"/>
            <a:r>
              <a:rPr lang="en-US"/>
              <a:t>Installer Service</a:t>
            </a:r>
          </a:p>
          <a:p>
            <a:pPr lvl="1"/>
            <a:r>
              <a:rPr lang="en-US"/>
              <a:t>Backup Agent</a:t>
            </a:r>
          </a:p>
          <a:p>
            <a:pPr lvl="1"/>
            <a:r>
              <a:rPr lang="en-US"/>
              <a:t>CBT Driver (Windows)</a:t>
            </a:r>
          </a:p>
          <a:p>
            <a:pPr lvl="1"/>
            <a:endParaRPr lang="en-US" dirty="0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C66139C-AE06-4C03-A394-850D9A5B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794" y="1501140"/>
            <a:ext cx="4362225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352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 </a:t>
            </a:r>
            <a:r>
              <a:rPr lang="ko-KR" altLang="en-US" dirty="0"/>
              <a:t>설치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DBAF0-E48D-464F-AB16-EC330D72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4" y="979998"/>
            <a:ext cx="6569368" cy="387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727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Agent </a:t>
            </a:r>
            <a:r>
              <a:rPr lang="ko-KR" altLang="en-US" dirty="0"/>
              <a:t>설치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51AB8-623E-427C-8CF5-7CE6E8BE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0662"/>
            <a:ext cx="79248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5362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1107996"/>
          </a:xfrm>
        </p:spPr>
        <p:txBody>
          <a:bodyPr/>
          <a:lstStyle/>
          <a:p>
            <a:r>
              <a:rPr lang="en-US" altLang="ko-KR" sz="4400" dirty="0"/>
              <a:t>Linux</a:t>
            </a:r>
            <a:r>
              <a:rPr lang="ko-KR" altLang="en-US" sz="4400" dirty="0"/>
              <a:t> </a:t>
            </a:r>
            <a:r>
              <a:rPr lang="en-US" altLang="ko-KR" sz="4400" dirty="0"/>
              <a:t>Agent</a:t>
            </a:r>
            <a:r>
              <a:rPr lang="ko-KR" altLang="en-US" sz="4400" dirty="0"/>
              <a:t> 복구</a:t>
            </a:r>
            <a:endParaRPr lang="en-US" altLang="ko-KR" sz="4400" dirty="0"/>
          </a:p>
          <a:p>
            <a:r>
              <a:rPr lang="en-US" altLang="ko-KR" sz="2800" dirty="0"/>
              <a:t>- </a:t>
            </a:r>
            <a:r>
              <a:rPr lang="ko-KR" altLang="en-US" sz="2800" dirty="0"/>
              <a:t>복구 편의성 </a:t>
            </a:r>
            <a:r>
              <a:rPr lang="en-US" altLang="ko-KR" sz="2800" dirty="0"/>
              <a:t>(</a:t>
            </a:r>
            <a:r>
              <a:rPr lang="ko-KR" altLang="en-US" sz="2800" dirty="0" err="1"/>
              <a:t>하이퍼바이져를</a:t>
            </a:r>
            <a:r>
              <a:rPr lang="ko-KR" altLang="en-US" sz="2800" dirty="0"/>
              <a:t> 이용</a:t>
            </a:r>
            <a:r>
              <a:rPr lang="en-US" altLang="ko-KR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2118480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E3BA4-A4FA-4DEC-9BD6-A6929E97C2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하이퍼바이져를</a:t>
            </a:r>
            <a:r>
              <a:rPr lang="ko-KR" altLang="en-US" dirty="0"/>
              <a:t> 통한 </a:t>
            </a:r>
            <a:r>
              <a:rPr lang="en-US" altLang="ko-KR" dirty="0"/>
              <a:t>File </a:t>
            </a:r>
            <a:r>
              <a:rPr lang="ko-KR" altLang="en-US" dirty="0"/>
              <a:t>단위 복구 </a:t>
            </a:r>
            <a:r>
              <a:rPr lang="en-US" altLang="ko-KR" dirty="0"/>
              <a:t>(VMware or Hyper-V)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3F51B-649D-4CFF-AB09-EE6CA251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하이퍼바이져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복구</a:t>
            </a:r>
            <a:r>
              <a:rPr lang="en-US" altLang="ko-KR" dirty="0"/>
              <a:t> </a:t>
            </a:r>
            <a:r>
              <a:rPr lang="ko-KR" altLang="en-US" dirty="0"/>
              <a:t>편의성</a:t>
            </a:r>
            <a:endParaRPr lang="en-AU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40584-8916-45D8-AA25-311B52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93" y="1503811"/>
            <a:ext cx="7410431" cy="338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6199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CEFF18-C0CC-43EF-A465-8B027ACC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FLR VM </a:t>
            </a:r>
            <a:r>
              <a:rPr lang="ko-KR" altLang="en-US" dirty="0"/>
              <a:t>자동 생성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EB0B1B-D7D8-4305-B72C-BF8285316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35" y="992882"/>
            <a:ext cx="6364066" cy="37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146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CEFF18-C0CC-43EF-A465-8B027ACC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단위 복구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F4E66C-6BF6-46FE-85C0-552445587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63" y="1290910"/>
            <a:ext cx="6070674" cy="346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549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1169551"/>
          </a:xfrm>
        </p:spPr>
        <p:txBody>
          <a:bodyPr/>
          <a:lstStyle/>
          <a:p>
            <a:r>
              <a:rPr lang="en-US" sz="4400" dirty="0"/>
              <a:t>Linux</a:t>
            </a:r>
            <a:r>
              <a:rPr lang="ko-KR" altLang="en-US" sz="4400" dirty="0"/>
              <a:t> </a:t>
            </a:r>
            <a:r>
              <a:rPr lang="en-US" altLang="ko-KR" sz="4400" dirty="0"/>
              <a:t>Agent</a:t>
            </a:r>
            <a:r>
              <a:rPr lang="ko-KR" altLang="en-US" sz="4400" dirty="0"/>
              <a:t> 복구</a:t>
            </a:r>
            <a:endParaRPr lang="en-US" altLang="ko-KR" sz="4400" dirty="0"/>
          </a:p>
          <a:p>
            <a:r>
              <a:rPr lang="en-US" sz="3200" dirty="0"/>
              <a:t>- Command </a:t>
            </a:r>
            <a:r>
              <a:rPr lang="ko-KR" altLang="en-US" sz="3200" dirty="0"/>
              <a:t>방식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930973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E3BA4-A4FA-4DEC-9BD6-A6929E97C2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백업 데이터 확인</a:t>
            </a:r>
            <a:endParaRPr lang="en-US" altLang="ko-KR" dirty="0"/>
          </a:p>
          <a:p>
            <a:pPr marL="0" lvl="1" indent="0">
              <a:buNone/>
            </a:pP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	#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ko-KR" altLang="en-US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또는 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#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veeamconfig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ui</a:t>
            </a:r>
            <a:endParaRPr lang="en-US" altLang="ko-KR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0" lvl="1" indent="0">
              <a:buNone/>
            </a:pPr>
            <a:endParaRPr lang="en-US" altLang="ko-KR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백업 데이터 </a:t>
            </a:r>
            <a:r>
              <a:rPr lang="en-US" altLang="ko-KR" dirty="0"/>
              <a:t>mount</a:t>
            </a:r>
          </a:p>
          <a:p>
            <a:pPr marL="0" lvl="1" indent="0">
              <a:buNone/>
            </a:pP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	 # 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ko-KR" altLang="en-US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또는 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# 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veeamconfig</a:t>
            </a: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en-US" altLang="ko-KR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ui</a:t>
            </a:r>
            <a:endParaRPr lang="en-US" altLang="ko-KR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0" lvl="1" indent="0">
              <a:buNone/>
            </a:pPr>
            <a:endParaRPr lang="en-US" altLang="ko-KR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MC</a:t>
            </a:r>
            <a:r>
              <a:rPr lang="ko-KR" altLang="en-US" dirty="0"/>
              <a:t>로 원하는 백업 데이터 복구</a:t>
            </a:r>
            <a:br>
              <a:rPr lang="en-US" altLang="ko-KR" dirty="0"/>
            </a:br>
            <a:r>
              <a:rPr lang="en-US" altLang="ko-KR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	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# mc</a:t>
            </a:r>
            <a:b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</a:br>
            <a:endParaRPr lang="en-US" altLang="ko-KR" sz="2000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백업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en-US" altLang="ko-KR" dirty="0" err="1"/>
              <a:t>umount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	 # </a:t>
            </a:r>
            <a:r>
              <a:rPr lang="en-US" altLang="ko-KR" sz="2000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ko-KR" altLang="en-US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또는 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# </a:t>
            </a:r>
            <a:r>
              <a:rPr lang="en-US" altLang="ko-KR" sz="2000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veeamconfig</a:t>
            </a:r>
            <a:r>
              <a:rPr lang="en-US" altLang="ko-KR" sz="2000" dirty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 </a:t>
            </a:r>
            <a:r>
              <a:rPr lang="en-US" altLang="ko-KR" sz="2000" dirty="0" err="1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</a:rPr>
              <a:t>ui</a:t>
            </a:r>
            <a:endParaRPr lang="en-US" altLang="ko-KR" sz="2000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0" indent="0">
              <a:buNone/>
            </a:pPr>
            <a:endParaRPr lang="en-US" altLang="ko-KR" sz="2000" dirty="0">
              <a:gradFill flip="none"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16200000" scaled="0"/>
                <a:tileRect/>
              </a:gradFill>
            </a:endParaRP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3F51B-649D-4CFF-AB09-EE6CA251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file</a:t>
            </a:r>
            <a:r>
              <a:rPr lang="ko-KR" altLang="en-US" dirty="0"/>
              <a:t> 복구</a:t>
            </a:r>
            <a:r>
              <a:rPr lang="en-AU" dirty="0"/>
              <a:t> </a:t>
            </a:r>
            <a:r>
              <a:rPr lang="ko-KR" altLang="en-US" dirty="0"/>
              <a:t>절차 </a:t>
            </a:r>
            <a:r>
              <a:rPr lang="en-US" altLang="ko-KR" dirty="0"/>
              <a:t>– </a:t>
            </a:r>
            <a:r>
              <a:rPr lang="en-US" altLang="ko-KR" dirty="0" err="1"/>
              <a:t>linux</a:t>
            </a:r>
            <a:r>
              <a:rPr lang="en-US" altLang="ko-KR" dirty="0"/>
              <a:t> UI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067594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923330"/>
          </a:xfrm>
        </p:spPr>
        <p:txBody>
          <a:bodyPr/>
          <a:lstStyle/>
          <a:p>
            <a:r>
              <a:rPr lang="en-US" sz="4400" dirty="0" err="1"/>
              <a:t>Veeam</a:t>
            </a:r>
            <a:r>
              <a:rPr lang="en-US" sz="4400" dirty="0"/>
              <a:t> </a:t>
            </a:r>
            <a:r>
              <a:rPr lang="en-US" altLang="ko-KR" sz="4400" dirty="0"/>
              <a:t>Agent </a:t>
            </a:r>
            <a:r>
              <a:rPr lang="ko-KR" altLang="en-US" sz="4400" dirty="0"/>
              <a:t>개요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58906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CDB942-F774-4C5A-851E-BF3D3275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667805-0A37-40B9-9F0D-405EBBE67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48" y="1299819"/>
            <a:ext cx="4410393" cy="3290207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0D11B7-5DE5-488A-B26B-542B3CD7E4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UI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# </a:t>
            </a:r>
            <a:r>
              <a:rPr lang="en-US" dirty="0" err="1">
                <a:sym typeface="Wingdings" panose="05000000000000000000" pitchFamily="2" charset="2"/>
              </a:rPr>
              <a:t>veeam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Or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# </a:t>
            </a:r>
            <a:r>
              <a:rPr lang="en-US" dirty="0" err="1">
                <a:sym typeface="Wingdings" panose="05000000000000000000" pitchFamily="2" charset="2"/>
              </a:rPr>
              <a:t>veeamconfig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ui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98065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CDB942-F774-4C5A-851E-BF3D3275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백업 데이터 확인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0D11B7-5DE5-488A-B26B-542B3CD7E4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ko-KR" altLang="en-US" dirty="0"/>
              <a:t>백업 데이터 확인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백업 데이터 확인 후 </a:t>
            </a:r>
            <a:r>
              <a:rPr lang="en-US" altLang="ko-KR" dirty="0">
                <a:sym typeface="Wingdings" panose="05000000000000000000" pitchFamily="2" charset="2"/>
              </a:rPr>
              <a:t>Enter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FD82C3-2AE8-4CA7-990C-9D5DC5B9D0A1}"/>
              </a:ext>
            </a:extLst>
          </p:cNvPr>
          <p:cNvGrpSpPr/>
          <p:nvPr/>
        </p:nvGrpSpPr>
        <p:grpSpPr>
          <a:xfrm>
            <a:off x="228600" y="1894115"/>
            <a:ext cx="4106635" cy="2909883"/>
            <a:chOff x="4395915" y="1299819"/>
            <a:chExt cx="4511726" cy="32902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667805-0A37-40B9-9F0D-405EBBE6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48" y="1299819"/>
              <a:ext cx="4410393" cy="3290207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2A8C7E3-BB2C-4238-AA95-2C273E259317}"/>
                </a:ext>
              </a:extLst>
            </p:cNvPr>
            <p:cNvSpPr/>
            <p:nvPr/>
          </p:nvSpPr>
          <p:spPr bwMode="auto">
            <a:xfrm>
              <a:off x="4395915" y="1812472"/>
              <a:ext cx="350583" cy="293914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002">
              <a:schemeClr val="dk2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1</a:t>
              </a:r>
              <a:endParaRPr lang="ko-KR" altLang="en-US" dirty="0" err="1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FBE2E1B-6C26-42F9-A68F-D001186EEAAF}"/>
                </a:ext>
              </a:extLst>
            </p:cNvPr>
            <p:cNvSpPr/>
            <p:nvPr/>
          </p:nvSpPr>
          <p:spPr bwMode="auto">
            <a:xfrm>
              <a:off x="4571206" y="4136572"/>
              <a:ext cx="350583" cy="293914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002">
              <a:schemeClr val="dk2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2</a:t>
              </a:r>
              <a:endParaRPr lang="ko-KR" altLang="en-US" dirty="0" err="1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8FBA818C-2F88-4EA5-A863-1F0ADC81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75" y="1894114"/>
            <a:ext cx="3902216" cy="2909883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2CF7D31-711E-46D8-88EB-6A77981ADE0D}"/>
              </a:ext>
            </a:extLst>
          </p:cNvPr>
          <p:cNvSpPr/>
          <p:nvPr/>
        </p:nvSpPr>
        <p:spPr bwMode="auto">
          <a:xfrm>
            <a:off x="4427470" y="3094264"/>
            <a:ext cx="495594" cy="579665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4856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DCDB942-F774-4C5A-851E-BF3D32756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백업 데이터 </a:t>
            </a:r>
            <a:r>
              <a:rPr lang="en-US" altLang="ko-KR" dirty="0"/>
              <a:t>mount</a:t>
            </a:r>
            <a:endParaRPr lang="ko-KR" altLang="en-US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10D11B7-5DE5-488A-B26B-542B3CD7E4B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ko-KR" altLang="en-US" dirty="0"/>
              <a:t>백업 데이터 </a:t>
            </a:r>
            <a:r>
              <a:rPr lang="en-US" altLang="ko-KR" dirty="0"/>
              <a:t>mount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백업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데이터 선택 후 </a:t>
            </a:r>
            <a:r>
              <a:rPr lang="en-US" altLang="ko-KR" dirty="0">
                <a:sym typeface="Wingdings" panose="05000000000000000000" pitchFamily="2" charset="2"/>
              </a:rPr>
              <a:t>R &gt; Enter &gt; Enter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824475-2C14-4AFB-89D9-7BE52B0C5208}"/>
              </a:ext>
            </a:extLst>
          </p:cNvPr>
          <p:cNvGrpSpPr/>
          <p:nvPr/>
        </p:nvGrpSpPr>
        <p:grpSpPr>
          <a:xfrm>
            <a:off x="236764" y="1822336"/>
            <a:ext cx="4082143" cy="2981662"/>
            <a:chOff x="4395915" y="1299819"/>
            <a:chExt cx="4559269" cy="32902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0667805-0A37-40B9-9F0D-405EBBE67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4791" y="1299819"/>
              <a:ext cx="4410393" cy="3290207"/>
            </a:xfrm>
            <a:prstGeom prst="rect">
              <a:avLst/>
            </a:prstGeom>
          </p:spPr>
        </p:pic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E2A8C7E3-BB2C-4238-AA95-2C273E259317}"/>
                </a:ext>
              </a:extLst>
            </p:cNvPr>
            <p:cNvSpPr/>
            <p:nvPr/>
          </p:nvSpPr>
          <p:spPr bwMode="auto">
            <a:xfrm>
              <a:off x="4395915" y="1812472"/>
              <a:ext cx="350583" cy="293914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002">
              <a:schemeClr val="dk2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1</a:t>
              </a:r>
              <a:endParaRPr lang="ko-KR" altLang="en-US" dirty="0" err="1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FBE2E1B-6C26-42F9-A68F-D001186EEAAF}"/>
                </a:ext>
              </a:extLst>
            </p:cNvPr>
            <p:cNvSpPr/>
            <p:nvPr/>
          </p:nvSpPr>
          <p:spPr bwMode="auto">
            <a:xfrm>
              <a:off x="5575413" y="4169229"/>
              <a:ext cx="350583" cy="293914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002">
              <a:schemeClr val="dk2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2</a:t>
              </a:r>
              <a:endParaRPr lang="ko-KR" altLang="en-US" dirty="0" err="1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5EEA7C8D-0509-46EC-A997-99D063D54A88}"/>
              </a:ext>
            </a:extLst>
          </p:cNvPr>
          <p:cNvSpPr/>
          <p:nvPr/>
        </p:nvSpPr>
        <p:spPr bwMode="auto">
          <a:xfrm>
            <a:off x="4427470" y="3094264"/>
            <a:ext cx="495594" cy="579665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E9B962-4A2B-4EFB-AB54-8FE99918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984" y="1822336"/>
            <a:ext cx="3976340" cy="3017890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C75D1245-94C3-4131-8F69-E0B1F1F502E7}"/>
              </a:ext>
            </a:extLst>
          </p:cNvPr>
          <p:cNvSpPr/>
          <p:nvPr/>
        </p:nvSpPr>
        <p:spPr bwMode="auto">
          <a:xfrm>
            <a:off x="4884669" y="2420090"/>
            <a:ext cx="313895" cy="26635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BDD7FF4-0A3E-4FBD-8534-0E14AFF6757E}"/>
              </a:ext>
            </a:extLst>
          </p:cNvPr>
          <p:cNvSpPr/>
          <p:nvPr/>
        </p:nvSpPr>
        <p:spPr bwMode="auto">
          <a:xfrm>
            <a:off x="7932964" y="2420090"/>
            <a:ext cx="313895" cy="266352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4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37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ED1C128A-2D38-468A-8356-25DCE38A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백업 데이터 </a:t>
            </a:r>
            <a:r>
              <a:rPr lang="en-US" altLang="ko-KR" dirty="0"/>
              <a:t>mount</a:t>
            </a:r>
            <a:endParaRPr lang="ko-KR" alt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5B10607-97F2-49C5-BD68-9CD60C7119D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ko-KR" altLang="en-US" dirty="0"/>
              <a:t>백업 데이터 </a:t>
            </a:r>
            <a:r>
              <a:rPr lang="en-US" altLang="ko-KR" dirty="0"/>
              <a:t>mount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백업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데이터 </a:t>
            </a:r>
            <a:r>
              <a:rPr lang="en-US" altLang="ko-KR" dirty="0">
                <a:sym typeface="Wingdings" panose="05000000000000000000" pitchFamily="2" charset="2"/>
              </a:rPr>
              <a:t>mount </a:t>
            </a:r>
            <a:r>
              <a:rPr lang="ko-KR" altLang="en-US" dirty="0">
                <a:sym typeface="Wingdings" panose="05000000000000000000" pitchFamily="2" charset="2"/>
              </a:rPr>
              <a:t>완료 및 확인</a:t>
            </a:r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A36FB9A-28C7-4048-8FD7-605B3E255FFB}"/>
              </a:ext>
            </a:extLst>
          </p:cNvPr>
          <p:cNvGrpSpPr/>
          <p:nvPr/>
        </p:nvGrpSpPr>
        <p:grpSpPr>
          <a:xfrm>
            <a:off x="388939" y="1814163"/>
            <a:ext cx="3921804" cy="2880301"/>
            <a:chOff x="388939" y="1814163"/>
            <a:chExt cx="4095770" cy="30844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B7FFD33-7500-4CA4-86CB-C9B8B1C3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8939" y="1814163"/>
              <a:ext cx="4095770" cy="3084407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7654F47-1CD7-4DD0-BAD1-0C5A02D0CC67}"/>
                </a:ext>
              </a:extLst>
            </p:cNvPr>
            <p:cNvSpPr/>
            <p:nvPr/>
          </p:nvSpPr>
          <p:spPr bwMode="auto">
            <a:xfrm>
              <a:off x="1132114" y="2801364"/>
              <a:ext cx="313895" cy="266352"/>
            </a:xfrm>
            <a:prstGeom prst="ellipse">
              <a:avLst/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002">
              <a:schemeClr val="dk2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dirty="0">
                  <a:solidFill>
                    <a:srgbClr val="FF0000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5</a:t>
              </a:r>
              <a:endParaRPr lang="ko-KR" altLang="en-US" dirty="0" err="1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725C36A-45B3-41C7-BE24-4E0700D79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812" y="1846732"/>
            <a:ext cx="3761878" cy="284773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E2D6D9F-4D0F-418B-A43F-89A33CCD8AA8}"/>
              </a:ext>
            </a:extLst>
          </p:cNvPr>
          <p:cNvSpPr/>
          <p:nvPr/>
        </p:nvSpPr>
        <p:spPr bwMode="auto">
          <a:xfrm>
            <a:off x="4427470" y="3094264"/>
            <a:ext cx="495594" cy="579665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BB46C50-803A-4653-BB97-0A1E7D0D7C5D}"/>
              </a:ext>
            </a:extLst>
          </p:cNvPr>
          <p:cNvSpPr/>
          <p:nvPr/>
        </p:nvSpPr>
        <p:spPr bwMode="auto">
          <a:xfrm>
            <a:off x="5000355" y="3990616"/>
            <a:ext cx="300562" cy="24872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6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25DB6D0-15CD-4598-A33B-092B00FB8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86" y="3187371"/>
            <a:ext cx="2733171" cy="897391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9611CB05-AFA5-4AA6-AF4E-CB7FCF271DC6}"/>
              </a:ext>
            </a:extLst>
          </p:cNvPr>
          <p:cNvSpPr/>
          <p:nvPr/>
        </p:nvSpPr>
        <p:spPr bwMode="auto">
          <a:xfrm>
            <a:off x="5735196" y="3021871"/>
            <a:ext cx="300562" cy="24872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7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44270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:a16="http://schemas.microsoft.com/office/drawing/2014/main" id="{ED1C128A-2D38-468A-8356-25DCE38A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3. MC</a:t>
            </a:r>
            <a:r>
              <a:rPr lang="ko-KR" altLang="en-US" dirty="0"/>
              <a:t>로 원하는 데이터 복구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05B10607-97F2-49C5-BD68-9CD60C7119DA}"/>
                  </a:ext>
                </a:extLst>
              </p:cNvPr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388939" y="1085849"/>
                <a:ext cx="8364537" cy="3718149"/>
              </a:xfrm>
            </p:spPr>
            <p:txBody>
              <a:bodyPr/>
              <a:lstStyle/>
              <a:p>
                <a:r>
                  <a:rPr lang="en-US" altLang="ko-KR" dirty="0"/>
                  <a:t>MC </a:t>
                </a:r>
                <a:r>
                  <a:rPr lang="ko-KR" altLang="en-US" dirty="0"/>
                  <a:t>실행</a:t>
                </a:r>
                <a:endParaRPr lang="en-AU" altLang="ko-KR" dirty="0"/>
              </a:p>
              <a:p>
                <a:pPr>
                  <a:buFont typeface="Wingdings" panose="05000000000000000000" pitchFamily="2" charset="2"/>
                  <a:buChar char="è"/>
                </a:pPr>
                <a:r>
                  <a:rPr lang="ko-KR" altLang="en-US" dirty="0">
                    <a:sym typeface="Wingdings" panose="05000000000000000000" pitchFamily="2" charset="2"/>
                  </a:rPr>
                  <a:t>원하는 데이터 복구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dirty="0">
                  <a:sym typeface="Wingdings" panose="05000000000000000000" pitchFamily="2" charset="2"/>
                </a:endParaRPr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MC UI</a:t>
                </a:r>
                <a:r>
                  <a:rPr lang="ko-KR" altLang="en-US" dirty="0">
                    <a:sym typeface="Wingdings" panose="05000000000000000000" pitchFamily="2" charset="2"/>
                  </a:rPr>
                  <a:t> 설명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⑧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: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백</m:t>
                    </m:r>
                  </m:oMath>
                </a14:m>
                <a:r>
                  <a:rPr lang="ko-KR" altLang="en-US" sz="1600" i="1" dirty="0">
                    <a:latin typeface="굴림" panose="020B0600000101010101" pitchFamily="50" charset="-127"/>
                    <a:ea typeface="굴림" panose="020B0600000101010101" pitchFamily="50" charset="-127"/>
                    <a:sym typeface="Wingdings" panose="05000000000000000000" pitchFamily="2" charset="2"/>
                  </a:rPr>
                  <a:t>업 데이터</a:t>
                </a:r>
                <a:endParaRPr lang="en-US" altLang="ko-KR" sz="1600" i="1" dirty="0"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⑨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: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현</m:t>
                    </m:r>
                    <m:r>
                      <a:rPr lang="ko-KR" altLang="en-US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재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ko-KR" altLang="en-US" sz="1600" b="0" i="1" dirty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시</m:t>
                    </m:r>
                  </m:oMath>
                </a14:m>
                <a:r>
                  <a:rPr lang="ko-KR" altLang="en-US" sz="1600" i="1" dirty="0">
                    <a:latin typeface="굴림" panose="020B0600000101010101" pitchFamily="50" charset="-127"/>
                    <a:ea typeface="굴림" panose="020B0600000101010101" pitchFamily="50" charset="-127"/>
                    <a:sym typeface="Wingdings" panose="05000000000000000000" pitchFamily="2" charset="2"/>
                  </a:rPr>
                  <a:t>스템</a:t>
                </a:r>
                <a:endParaRPr lang="en-US" altLang="ko-KR" sz="1600" i="1" dirty="0"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⑩</m:t>
                    </m:r>
                  </m:oMath>
                </a14:m>
                <a:r>
                  <a:rPr lang="en-US" altLang="ko-KR" sz="1600" i="1" dirty="0">
                    <a:latin typeface="굴림" panose="020B0600000101010101" pitchFamily="50" charset="-127"/>
                    <a:ea typeface="굴림" panose="020B0600000101010101" pitchFamily="50" charset="-127"/>
                    <a:sym typeface="Wingdings" panose="05000000000000000000" pitchFamily="2" charset="2"/>
                  </a:rPr>
                  <a:t> : </a:t>
                </a:r>
                <a:r>
                  <a:rPr lang="ko-KR" altLang="en-US" sz="1600" i="1" dirty="0">
                    <a:latin typeface="굴림" panose="020B0600000101010101" pitchFamily="50" charset="-127"/>
                    <a:ea typeface="굴림" panose="020B0600000101010101" pitchFamily="50" charset="-127"/>
                    <a:sym typeface="Wingdings" panose="05000000000000000000" pitchFamily="2" charset="2"/>
                  </a:rPr>
                  <a:t>수행 작업</a:t>
                </a:r>
                <a:r>
                  <a:rPr lang="en-US" altLang="ko-KR" sz="1600" i="1" dirty="0">
                    <a:latin typeface="굴림" panose="020B0600000101010101" pitchFamily="50" charset="-127"/>
                    <a:ea typeface="굴림" panose="020B0600000101010101" pitchFamily="50" charset="-127"/>
                    <a:sym typeface="Wingdings" panose="05000000000000000000" pitchFamily="2" charset="2"/>
                  </a:rPr>
                  <a:t>(ex. F5 copy)</a:t>
                </a:r>
              </a:p>
              <a:p>
                <a:pPr marL="0" indent="0">
                  <a:buNone/>
                </a:pPr>
                <a:endParaRPr lang="en-US" altLang="ko-KR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6" name="Content Placeholder 1">
                <a:extLst>
                  <a:ext uri="{FF2B5EF4-FFF2-40B4-BE49-F238E27FC236}">
                    <a16:creationId xmlns:a16="http://schemas.microsoft.com/office/drawing/2014/main" id="{05B10607-97F2-49C5-BD68-9CD60C711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388939" y="1085849"/>
                <a:ext cx="8364537" cy="3718149"/>
              </a:xfrm>
              <a:blipFill>
                <a:blip r:embed="rId2"/>
                <a:stretch>
                  <a:fillRect l="-1895" t="-2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E1C05C96-6712-454D-8770-AD5A7397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667" y="1217045"/>
            <a:ext cx="4901518" cy="365199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2F32F617-F0AF-4FAF-AA29-8C9A0C411F88}"/>
              </a:ext>
            </a:extLst>
          </p:cNvPr>
          <p:cNvSpPr/>
          <p:nvPr/>
        </p:nvSpPr>
        <p:spPr bwMode="auto">
          <a:xfrm>
            <a:off x="3349254" y="1217479"/>
            <a:ext cx="300562" cy="24872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8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025E7F3-52DD-4296-9CE1-02F02474B851}"/>
              </a:ext>
            </a:extLst>
          </p:cNvPr>
          <p:cNvSpPr/>
          <p:nvPr/>
        </p:nvSpPr>
        <p:spPr bwMode="auto">
          <a:xfrm>
            <a:off x="6056426" y="1058265"/>
            <a:ext cx="300562" cy="24872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9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9639DC4C-AE76-49F1-A145-91239EB75FD1}"/>
              </a:ext>
            </a:extLst>
          </p:cNvPr>
          <p:cNvSpPr/>
          <p:nvPr/>
        </p:nvSpPr>
        <p:spPr bwMode="auto">
          <a:xfrm>
            <a:off x="3174477" y="4539344"/>
            <a:ext cx="474959" cy="286974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002">
            <a:schemeClr val="dk2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FF0000"/>
                </a:solidFill>
                <a:latin typeface="+mj-lt"/>
                <a:ea typeface="Segoe UI" pitchFamily="34" charset="0"/>
                <a:cs typeface="Segoe UI" pitchFamily="34" charset="0"/>
              </a:rPr>
              <a:t>10</a:t>
            </a:r>
            <a:endParaRPr lang="ko-KR" altLang="en-US" dirty="0" err="1">
              <a:solidFill>
                <a:srgbClr val="FF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7366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FEE8DB-FE85-45FF-8A7F-A7E6325C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백업</a:t>
            </a:r>
            <a:r>
              <a:rPr lang="en-US" altLang="ko-KR" dirty="0"/>
              <a:t> </a:t>
            </a:r>
            <a:r>
              <a:rPr lang="ko-KR" altLang="en-US" dirty="0"/>
              <a:t>데이터 </a:t>
            </a:r>
            <a:r>
              <a:rPr lang="en-US" altLang="ko-KR" dirty="0" err="1"/>
              <a:t>umount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4FD5F-8483-428B-91E1-20F186A7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772" y="1075498"/>
            <a:ext cx="5006536" cy="3708773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A6079F0-7729-44B3-A948-8F9A44E00B2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백업 데이터 </a:t>
            </a:r>
            <a:r>
              <a:rPr lang="en-US" altLang="ko-KR" dirty="0" err="1">
                <a:sym typeface="Wingdings" panose="05000000000000000000" pitchFamily="2" charset="2"/>
              </a:rPr>
              <a:t>umount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651385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1169551"/>
          </a:xfrm>
        </p:spPr>
        <p:txBody>
          <a:bodyPr/>
          <a:lstStyle/>
          <a:p>
            <a:r>
              <a:rPr lang="en-US" altLang="ko-KR" sz="4400" dirty="0"/>
              <a:t>Linux</a:t>
            </a:r>
            <a:r>
              <a:rPr lang="ko-KR" altLang="en-US" sz="4400" dirty="0"/>
              <a:t> </a:t>
            </a:r>
            <a:r>
              <a:rPr lang="en-US" altLang="ko-KR" sz="4400" dirty="0"/>
              <a:t>Agent</a:t>
            </a:r>
            <a:r>
              <a:rPr lang="ko-KR" altLang="en-US" sz="4400" dirty="0"/>
              <a:t> 복구</a:t>
            </a:r>
            <a:endParaRPr lang="en-US" altLang="ko-KR" sz="4400" dirty="0"/>
          </a:p>
          <a:p>
            <a:r>
              <a:rPr lang="en-US" sz="3200" dirty="0"/>
              <a:t>- </a:t>
            </a:r>
            <a:r>
              <a:rPr lang="ko-KR" altLang="en-US" sz="3200" dirty="0"/>
              <a:t>복구 편의성 </a:t>
            </a:r>
            <a:r>
              <a:rPr lang="en-US" altLang="ko-KR" sz="3200" dirty="0"/>
              <a:t>(MC</a:t>
            </a:r>
            <a:r>
              <a:rPr lang="ko-KR" altLang="en-US" sz="3200" dirty="0"/>
              <a:t> 이용</a:t>
            </a:r>
            <a:r>
              <a:rPr lang="en-US" altLang="ko-KR" sz="3200" dirty="0"/>
              <a:t>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6354356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E3BA4-A4FA-4DEC-9BD6-A6929E97C2C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손쉬운 복구를 위한 </a:t>
            </a:r>
            <a:r>
              <a:rPr lang="en-US" altLang="ko-KR" dirty="0"/>
              <a:t>mc </a:t>
            </a:r>
            <a:r>
              <a:rPr lang="ko-KR" altLang="en-US" dirty="0"/>
              <a:t>설치</a:t>
            </a:r>
            <a:endParaRPr lang="en-US" altLang="ko-KR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# yum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install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mc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3F51B-649D-4CFF-AB09-EE6CA251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필요</a:t>
            </a:r>
            <a:r>
              <a:rPr lang="en-AU" dirty="0"/>
              <a:t> </a:t>
            </a:r>
            <a:r>
              <a:rPr lang="ko-KR" altLang="en-US" dirty="0"/>
              <a:t>환경 </a:t>
            </a:r>
            <a:r>
              <a:rPr lang="en-AU" dirty="0"/>
              <a:t>- mc </a:t>
            </a:r>
            <a:r>
              <a:rPr lang="ko-KR" altLang="en-US" dirty="0"/>
              <a:t>설치</a:t>
            </a:r>
            <a:endParaRPr lang="en-AU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36EB43E-7C5F-4AA1-B594-D8BEA6FFE237}"/>
              </a:ext>
            </a:extLst>
          </p:cNvPr>
          <p:cNvGrpSpPr/>
          <p:nvPr/>
        </p:nvGrpSpPr>
        <p:grpSpPr>
          <a:xfrm>
            <a:off x="4571207" y="1142999"/>
            <a:ext cx="4431166" cy="3414013"/>
            <a:chOff x="647020" y="1469572"/>
            <a:chExt cx="5012264" cy="395285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86F34CA6-DD28-40AB-BD88-C65776F5B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020" y="1469572"/>
              <a:ext cx="5012264" cy="257651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B9906C-54B6-4E3F-90F8-7AA89FBBD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020" y="3929805"/>
              <a:ext cx="5012264" cy="1492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4645018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E3BA4-A4FA-4DEC-9BD6-A6929E97C2C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50"/>
            <a:ext cx="8364537" cy="432708"/>
          </a:xfrm>
        </p:spPr>
        <p:txBody>
          <a:bodyPr/>
          <a:lstStyle/>
          <a:p>
            <a:r>
              <a:rPr lang="en-US" altLang="ko-KR" dirty="0"/>
              <a:t>MC </a:t>
            </a:r>
            <a:r>
              <a:rPr lang="ko-KR" altLang="en-US" dirty="0"/>
              <a:t>삭제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# yum erase mc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3F51B-649D-4CFF-AB09-EE6CA251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MC </a:t>
            </a:r>
            <a:r>
              <a:rPr lang="ko-KR" altLang="en-US" dirty="0"/>
              <a:t>삭제</a:t>
            </a:r>
            <a:endParaRPr lang="en-AU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55552-BA0C-411F-889C-50FF6B9BD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915" y="1302204"/>
            <a:ext cx="4904841" cy="32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164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677108"/>
          </a:xfrm>
        </p:spPr>
        <p:txBody>
          <a:bodyPr/>
          <a:lstStyle/>
          <a:p>
            <a:r>
              <a:rPr lang="en-US" altLang="ko-KR" sz="4400" dirty="0"/>
              <a:t>Linux</a:t>
            </a:r>
            <a:r>
              <a:rPr lang="ko-KR" altLang="en-US" sz="4400" dirty="0"/>
              <a:t> </a:t>
            </a:r>
            <a:r>
              <a:rPr lang="en-US" altLang="ko-KR" sz="4400" dirty="0"/>
              <a:t>OS </a:t>
            </a:r>
            <a:r>
              <a:rPr lang="ko-KR" altLang="en-US" sz="4400" dirty="0"/>
              <a:t>복구 </a:t>
            </a:r>
            <a:r>
              <a:rPr lang="en-US" altLang="ko-KR" sz="3600" dirty="0"/>
              <a:t>(</a:t>
            </a:r>
            <a:r>
              <a:rPr lang="nl-NL" altLang="ko-KR" sz="3600" dirty="0"/>
              <a:t>bare metal recovery)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8892106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86691"/>
            <a:ext cx="8363938" cy="677108"/>
          </a:xfrm>
        </p:spPr>
        <p:txBody>
          <a:bodyPr/>
          <a:lstStyle/>
          <a:p>
            <a:r>
              <a:rPr lang="en-US" altLang="ko-KR" dirty="0"/>
              <a:t>Built-in management for agents</a:t>
            </a:r>
            <a:endParaRPr lang="ko-KR" altLang="en-US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8B8624F-7192-4DFC-8659-16DEB1CF46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758191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000" dirty="0" err="1"/>
              <a:t>Veeam</a:t>
            </a:r>
            <a:r>
              <a:rPr lang="en-US" altLang="ko-KR" sz="2000" dirty="0"/>
              <a:t> Backup &amp; Replication (Linux </a:t>
            </a:r>
            <a:r>
              <a:rPr lang="ko-KR" altLang="en-US" sz="2000" dirty="0"/>
              <a:t>및 </a:t>
            </a:r>
            <a:r>
              <a:rPr lang="en-US" altLang="ko-KR" sz="2000" dirty="0"/>
              <a:t>Microsoft Windows </a:t>
            </a:r>
            <a:r>
              <a:rPr lang="ko-KR" altLang="en-US" sz="2000" dirty="0"/>
              <a:t>용 </a:t>
            </a:r>
            <a:r>
              <a:rPr lang="en-US" altLang="ko-KR" sz="2000" dirty="0" err="1"/>
              <a:t>Veeam</a:t>
            </a:r>
            <a:r>
              <a:rPr lang="en-US" altLang="ko-KR" sz="2000" dirty="0"/>
              <a:t> Agent)</a:t>
            </a:r>
            <a:r>
              <a:rPr lang="ko-KR" altLang="en-US" sz="2000" dirty="0"/>
              <a:t>에 에이전트를 직접 통합하여 관리 복잡성을 줄이고 사용 편의성을 향상</a:t>
            </a:r>
            <a:endParaRPr lang="en-US" altLang="ko-KR" sz="20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E887E8-F37E-480C-A0C2-98CB71D9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59368" y="2452113"/>
            <a:ext cx="3335766" cy="23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B8DA3A64-114B-4E45-B783-FC53CBE802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8523" y="2324285"/>
            <a:ext cx="3704078" cy="26021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DBC5E64-40D7-4691-AC04-111C78D86482}"/>
              </a:ext>
            </a:extLst>
          </p:cNvPr>
          <p:cNvCxnSpPr/>
          <p:nvPr/>
        </p:nvCxnSpPr>
        <p:spPr>
          <a:xfrm>
            <a:off x="4436828" y="2282024"/>
            <a:ext cx="0" cy="2623152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8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978353-B225-4714-9723-6B88AAE6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이미지를 통한 부팅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BE4153-09BC-426E-9002-B913FF01A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917"/>
          <a:stretch/>
        </p:blipFill>
        <p:spPr>
          <a:xfrm>
            <a:off x="4476061" y="4156731"/>
            <a:ext cx="4703376" cy="562226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D08981C-8E96-4831-9B1D-6E68393626C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ko-KR" altLang="en-US" dirty="0"/>
              <a:t>복구 이미지 다운로드 및 마운트 </a:t>
            </a:r>
            <a:r>
              <a:rPr lang="en-US" altLang="ko-KR" dirty="0">
                <a:hlinkClick r:id="rId3"/>
              </a:rPr>
              <a:t>https://www.veeam.com/downloads.html</a:t>
            </a:r>
            <a:endParaRPr lang="en-US" altLang="ko-KR" dirty="0"/>
          </a:p>
          <a:p>
            <a:pPr marL="0" indent="0">
              <a:buNone/>
            </a:pPr>
            <a:endParaRPr lang="en-AU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1B13DE-1184-4E11-8455-8537007C5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895224"/>
            <a:ext cx="4152211" cy="26767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CAF544-A30D-4722-B326-6D4FB5AD5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649" y="1874810"/>
            <a:ext cx="3034393" cy="224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011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924938-0E81-45A4-9364-7C6C49FA5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OS </a:t>
            </a:r>
            <a:r>
              <a:rPr lang="ko-KR" altLang="en-US" dirty="0"/>
              <a:t>복구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240E5B-43A5-4823-A2CA-23D145C91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944" y="1894110"/>
            <a:ext cx="3749169" cy="29343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FA327B-C815-4EF8-AD31-34F78937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6" y="1925327"/>
            <a:ext cx="3786232" cy="290316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BC249DB-6457-48B4-A52A-5658F8405D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복구용 이미지로 부팅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>
                <a:sym typeface="Wingdings" panose="05000000000000000000" pitchFamily="2" charset="2"/>
              </a:rPr>
              <a:t>Restore volume &gt; Add VBR server 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9816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5E3FCA1-7B18-41A2-829C-2854A165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서버 및 백업 데이터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A20AA-F398-4B27-A429-E8842B94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135" y="1862131"/>
            <a:ext cx="3947432" cy="30541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112851-067B-4EE3-8030-227AEC95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29" y="1862131"/>
            <a:ext cx="3948167" cy="3054129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B1DEC90-0406-4A59-8539-919B9BD4E24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/>
          <a:lstStyle/>
          <a:p>
            <a:r>
              <a:rPr lang="ko-KR" altLang="en-US" dirty="0"/>
              <a:t>백업 서버 및 백업 데이터 선택</a:t>
            </a:r>
            <a:endParaRPr lang="en-AU" altLang="ko-KR" dirty="0"/>
          </a:p>
          <a:p>
            <a:pPr marL="0" indent="0">
              <a:buNone/>
            </a:pPr>
            <a:r>
              <a:rPr lang="en-AU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백업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서버 정보 입력 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백업 데이터 선택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38528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86C635-6019-4210-9B68-317422E1E1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96251C8-5C31-4C46-A67B-7D79564F3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대상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204094-4CE8-4FB1-8450-8FDB1D59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3" y="1828799"/>
            <a:ext cx="4085090" cy="31011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54296A-486A-4139-A081-1C5893597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855" y="1820777"/>
            <a:ext cx="4079148" cy="31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420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855A84-90DD-4914-A1DB-701CFC7E01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43C03C-290B-42C9-ADF9-92F81129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대상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389EEB-77D9-4AD6-8953-4E89940F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70" y="1434190"/>
            <a:ext cx="4406672" cy="3369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8EEE38C-70B7-4298-93A4-198B3202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423" y="1434190"/>
            <a:ext cx="4454887" cy="336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6810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0B4F69-83D6-411C-AF48-87350B07B65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5BAA535-1FC0-42E3-8AC5-F14EAAE9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</a:t>
            </a:r>
            <a:r>
              <a:rPr lang="en-US" altLang="ko-KR" dirty="0"/>
              <a:t> </a:t>
            </a:r>
            <a:r>
              <a:rPr lang="ko-KR" altLang="en-US" dirty="0"/>
              <a:t>대상 선택 및 복구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1889AC-3446-4C2F-8D67-D093EA03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2" y="1781172"/>
            <a:ext cx="3939931" cy="3022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9B5227-2FF7-4092-AFAA-F04E3951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464" y="1781172"/>
            <a:ext cx="4088910" cy="30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0606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122298D-F23C-45CC-AA1B-E72713D2F7A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2088A80-3CD1-42EA-BDBC-4AE78716B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진행 및 완료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5D70D-C7F9-49E1-B2A1-E0DB0CFB2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1787979"/>
            <a:ext cx="4010078" cy="3075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359F2F-2F82-4508-988B-BD6C6EF1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035" y="1787979"/>
            <a:ext cx="3871339" cy="30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630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CFEA7FB-1A0A-47A7-9D7D-7C4AA70D2FF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A547F2-8F3A-4E09-BB68-E451F0EE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복구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99358D-15EA-410C-85EE-DA265720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1518557"/>
            <a:ext cx="4090171" cy="31112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E6CC94-64B4-4D27-AF84-FF86877C25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229"/>
          <a:stretch/>
        </p:blipFill>
        <p:spPr>
          <a:xfrm>
            <a:off x="4525115" y="2384946"/>
            <a:ext cx="4228259" cy="13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6367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674" y="2197802"/>
            <a:ext cx="8423524" cy="830997"/>
          </a:xfrm>
        </p:spPr>
        <p:txBody>
          <a:bodyPr/>
          <a:lstStyle/>
          <a:p>
            <a:r>
              <a:rPr lang="en-US" sz="5400" dirty="0"/>
              <a:t>Agent </a:t>
            </a:r>
            <a:r>
              <a:rPr lang="en-US" sz="5400" i="1" dirty="0"/>
              <a:t>for Windows</a:t>
            </a:r>
          </a:p>
        </p:txBody>
      </p:sp>
    </p:spTree>
    <p:extLst>
      <p:ext uri="{BB962C8B-B14F-4D97-AF65-F5344CB8AC3E}">
        <p14:creationId xmlns:p14="http://schemas.microsoft.com/office/powerpoint/2010/main" val="2871103872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7A547F2-8F3A-4E09-BB68-E451F0EE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WINDOWS AGENT – SYSTEM REQUIREMENTS</a:t>
            </a:r>
            <a:endParaRPr lang="ko-KR" altLang="en-US" sz="3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2EB961-6485-41DC-81C1-916DF52E5885}"/>
              </a:ext>
            </a:extLst>
          </p:cNvPr>
          <p:cNvSpPr txBox="1">
            <a:spLocks/>
          </p:cNvSpPr>
          <p:nvPr/>
        </p:nvSpPr>
        <p:spPr>
          <a:xfrm>
            <a:off x="310599" y="1240403"/>
            <a:ext cx="4261402" cy="3391922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1912" lvl="1" indent="0">
              <a:buFont typeface="Arial" pitchFamily="34" charset="0"/>
              <a:buNone/>
            </a:pPr>
            <a:endParaRPr lang="en-US" dirty="0">
              <a:solidFill>
                <a:srgbClr val="2A5563"/>
              </a:solidFill>
            </a:endParaRPr>
          </a:p>
          <a:p>
            <a:pPr marL="61912" lvl="1" indent="0">
              <a:buFont typeface="Arial" pitchFamily="34" charset="0"/>
              <a:buNone/>
            </a:pPr>
            <a:r>
              <a:rPr lang="en-US" dirty="0"/>
              <a:t>Windows backup agent</a:t>
            </a:r>
          </a:p>
          <a:p>
            <a:pPr lvl="2"/>
            <a:r>
              <a:rPr lang="en-US" dirty="0"/>
              <a:t>Windows 7 SP1 and above</a:t>
            </a:r>
          </a:p>
          <a:p>
            <a:pPr lvl="2"/>
            <a:r>
              <a:rPr lang="en-US" dirty="0"/>
              <a:t>Windows Server 2008 R2  SP1 and above</a:t>
            </a:r>
          </a:p>
          <a:p>
            <a:pPr marL="231775" lvl="2" indent="0">
              <a:buFont typeface="Arial" pitchFamily="34" charset="0"/>
              <a:buNone/>
            </a:pPr>
            <a:endParaRPr lang="en-US" dirty="0"/>
          </a:p>
          <a:p>
            <a:pPr marL="61912" lvl="1" indent="0">
              <a:buFont typeface="Arial" pitchFamily="34" charset="0"/>
              <a:buNone/>
            </a:pPr>
            <a:r>
              <a:rPr lang="en-US" dirty="0"/>
              <a:t>Windows CBT driver</a:t>
            </a:r>
          </a:p>
          <a:p>
            <a:pPr lvl="2"/>
            <a:r>
              <a:rPr lang="en-US" dirty="0"/>
              <a:t>Windows Server 2008 R2  SP1 and above</a:t>
            </a:r>
          </a:p>
          <a:p>
            <a:pPr marL="231775" lvl="2" indent="0">
              <a:buFont typeface="Arial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787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sz="3600" dirty="0"/>
              <a:t>Agent Management: Protection groups</a:t>
            </a:r>
            <a:endParaRPr lang="ko-KR" altLang="en-US" sz="3600" dirty="0"/>
          </a:p>
        </p:txBody>
      </p:sp>
      <p:pic>
        <p:nvPicPr>
          <p:cNvPr id="4" name="Picture 140">
            <a:extLst>
              <a:ext uri="{FF2B5EF4-FFF2-40B4-BE49-F238E27FC236}">
                <a16:creationId xmlns:a16="http://schemas.microsoft.com/office/drawing/2014/main" id="{057969B6-B7C7-4EA6-AE85-C5E0DE85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73622" y="2419350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6B703-A9A6-4526-9B64-3C1056B19839}"/>
              </a:ext>
            </a:extLst>
          </p:cNvPr>
          <p:cNvSpPr txBox="1"/>
          <p:nvPr/>
        </p:nvSpPr>
        <p:spPr>
          <a:xfrm>
            <a:off x="444627" y="3200657"/>
            <a:ext cx="869148" cy="2446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dirty="0"/>
              <a:t>VBR server</a:t>
            </a:r>
          </a:p>
        </p:txBody>
      </p:sp>
      <p:cxnSp>
        <p:nvCxnSpPr>
          <p:cNvPr id="6" name="Straight Arrow Connector 40">
            <a:extLst>
              <a:ext uri="{FF2B5EF4-FFF2-40B4-BE49-F238E27FC236}">
                <a16:creationId xmlns:a16="http://schemas.microsoft.com/office/drawing/2014/main" id="{63BEEF40-0385-49E2-9370-7E0A72AD130E}"/>
              </a:ext>
            </a:extLst>
          </p:cNvPr>
          <p:cNvCxnSpPr/>
          <p:nvPr/>
        </p:nvCxnSpPr>
        <p:spPr>
          <a:xfrm flipH="1">
            <a:off x="1366289" y="2800350"/>
            <a:ext cx="3429001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3">
            <a:extLst>
              <a:ext uri="{FF2B5EF4-FFF2-40B4-BE49-F238E27FC236}">
                <a16:creationId xmlns:a16="http://schemas.microsoft.com/office/drawing/2014/main" id="{EDCB29C8-2E13-44C5-8BAC-CF204E32B30B}"/>
              </a:ext>
            </a:extLst>
          </p:cNvPr>
          <p:cNvSpPr/>
          <p:nvPr/>
        </p:nvSpPr>
        <p:spPr bwMode="auto">
          <a:xfrm>
            <a:off x="4876800" y="994952"/>
            <a:ext cx="3871913" cy="366503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46">
            <a:extLst>
              <a:ext uri="{FF2B5EF4-FFF2-40B4-BE49-F238E27FC236}">
                <a16:creationId xmlns:a16="http://schemas.microsoft.com/office/drawing/2014/main" id="{B80EE3AD-98D5-42CB-992D-5606A612FEF7}"/>
              </a:ext>
            </a:extLst>
          </p:cNvPr>
          <p:cNvCxnSpPr/>
          <p:nvPr/>
        </p:nvCxnSpPr>
        <p:spPr>
          <a:xfrm flipH="1">
            <a:off x="1366289" y="3028950"/>
            <a:ext cx="3429001" cy="0"/>
          </a:xfrm>
          <a:prstGeom prst="straightConnector1">
            <a:avLst/>
          </a:prstGeom>
          <a:ln w="12700">
            <a:solidFill>
              <a:srgbClr val="3F96D2"/>
            </a:solidFill>
            <a:headEnd type="none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3">
            <a:extLst>
              <a:ext uri="{FF2B5EF4-FFF2-40B4-BE49-F238E27FC236}">
                <a16:creationId xmlns:a16="http://schemas.microsoft.com/office/drawing/2014/main" id="{DDFD154F-0109-47E6-BD34-97C65CFE0352}"/>
              </a:ext>
            </a:extLst>
          </p:cNvPr>
          <p:cNvGrpSpPr/>
          <p:nvPr/>
        </p:nvGrpSpPr>
        <p:grpSpPr>
          <a:xfrm>
            <a:off x="5116161" y="1276350"/>
            <a:ext cx="3387222" cy="3172144"/>
            <a:chOff x="5116161" y="1244488"/>
            <a:chExt cx="3387222" cy="3172144"/>
          </a:xfrm>
        </p:grpSpPr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F85B346-6FFC-48B0-98D6-37A63A2E83C6}"/>
                </a:ext>
              </a:extLst>
            </p:cNvPr>
            <p:cNvGrpSpPr/>
            <p:nvPr/>
          </p:nvGrpSpPr>
          <p:grpSpPr>
            <a:xfrm>
              <a:off x="6047517" y="3623627"/>
              <a:ext cx="1741697" cy="793005"/>
              <a:chOff x="6047517" y="3623627"/>
              <a:chExt cx="1741697" cy="793005"/>
            </a:xfrm>
          </p:grpSpPr>
          <p:pic>
            <p:nvPicPr>
              <p:cNvPr id="25" name="Picture 269">
                <a:extLst>
                  <a:ext uri="{FF2B5EF4-FFF2-40B4-BE49-F238E27FC236}">
                    <a16:creationId xmlns:a16="http://schemas.microsoft.com/office/drawing/2014/main" id="{E67BB13B-1674-4E4D-9D28-0E550C426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57317" y="3623627"/>
                <a:ext cx="364214" cy="55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761D67-4945-4AC2-B22B-FC07D186A554}"/>
                  </a:ext>
                </a:extLst>
              </p:cNvPr>
              <p:cNvSpPr txBox="1"/>
              <p:nvPr/>
            </p:nvSpPr>
            <p:spPr>
              <a:xfrm>
                <a:off x="6047517" y="4171950"/>
                <a:ext cx="583814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Server</a:t>
                </a:r>
              </a:p>
            </p:txBody>
          </p:sp>
          <p:pic>
            <p:nvPicPr>
              <p:cNvPr id="27" name="Picture 269">
                <a:extLst>
                  <a:ext uri="{FF2B5EF4-FFF2-40B4-BE49-F238E27FC236}">
                    <a16:creationId xmlns:a16="http://schemas.microsoft.com/office/drawing/2014/main" id="{F3953DDF-F7CC-4FFC-80DE-3A2A9D340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315200" y="3623627"/>
                <a:ext cx="364214" cy="55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22B646-1DF6-4D2D-A77A-4652AF6B0AD6}"/>
                  </a:ext>
                </a:extLst>
              </p:cNvPr>
              <p:cNvSpPr txBox="1"/>
              <p:nvPr/>
            </p:nvSpPr>
            <p:spPr>
              <a:xfrm>
                <a:off x="7205400" y="4171950"/>
                <a:ext cx="583814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/>
                  <a:t>Server</a:t>
                </a:r>
              </a:p>
            </p:txBody>
          </p:sp>
        </p:grpSp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6061CE9B-20E8-4431-9BE7-04AAAC43B254}"/>
                </a:ext>
              </a:extLst>
            </p:cNvPr>
            <p:cNvGrpSpPr/>
            <p:nvPr/>
          </p:nvGrpSpPr>
          <p:grpSpPr>
            <a:xfrm>
              <a:off x="5116161" y="1244488"/>
              <a:ext cx="926857" cy="809944"/>
              <a:chOff x="5116161" y="1244488"/>
              <a:chExt cx="926857" cy="809944"/>
            </a:xfrm>
          </p:grpSpPr>
          <p:pic>
            <p:nvPicPr>
              <p:cNvPr id="23" name="Picture 264">
                <a:extLst>
                  <a:ext uri="{FF2B5EF4-FFF2-40B4-BE49-F238E27FC236}">
                    <a16:creationId xmlns:a16="http://schemas.microsoft.com/office/drawing/2014/main" id="{89BF4275-D9C7-4B63-AB28-0533778B2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5170682" y="1244488"/>
                <a:ext cx="817815" cy="555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414F52-496C-432C-9140-627DB7787572}"/>
                  </a:ext>
                </a:extLst>
              </p:cNvPr>
              <p:cNvSpPr txBox="1"/>
              <p:nvPr/>
            </p:nvSpPr>
            <p:spPr>
              <a:xfrm>
                <a:off x="5116161" y="1809750"/>
                <a:ext cx="926857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/>
                  <a:t>Workstation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5AD6EB-B1D8-4837-A199-BC94BBE8F02E}"/>
                </a:ext>
              </a:extLst>
            </p:cNvPr>
            <p:cNvGrpSpPr/>
            <p:nvPr/>
          </p:nvGrpSpPr>
          <p:grpSpPr>
            <a:xfrm>
              <a:off x="7576526" y="1244488"/>
              <a:ext cx="926857" cy="809944"/>
              <a:chOff x="7576526" y="1244488"/>
              <a:chExt cx="926857" cy="809944"/>
            </a:xfrm>
          </p:grpSpPr>
          <p:pic>
            <p:nvPicPr>
              <p:cNvPr id="21" name="Picture 264">
                <a:extLst>
                  <a:ext uri="{FF2B5EF4-FFF2-40B4-BE49-F238E27FC236}">
                    <a16:creationId xmlns:a16="http://schemas.microsoft.com/office/drawing/2014/main" id="{251172A7-9E1E-4D35-A557-8D80B7DBB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631047" y="1244488"/>
                <a:ext cx="817815" cy="555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5B054-4705-4E21-96F0-B541401377C6}"/>
                  </a:ext>
                </a:extLst>
              </p:cNvPr>
              <p:cNvSpPr txBox="1"/>
              <p:nvPr/>
            </p:nvSpPr>
            <p:spPr>
              <a:xfrm>
                <a:off x="7576526" y="1809750"/>
                <a:ext cx="926857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Workstation</a:t>
                </a:r>
              </a:p>
            </p:txBody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B7985D44-0A24-4AD7-84FF-B2B44F415BAA}"/>
                </a:ext>
              </a:extLst>
            </p:cNvPr>
            <p:cNvGrpSpPr/>
            <p:nvPr/>
          </p:nvGrpSpPr>
          <p:grpSpPr>
            <a:xfrm>
              <a:off x="6449031" y="1244488"/>
              <a:ext cx="721483" cy="809944"/>
              <a:chOff x="6419387" y="1244488"/>
              <a:chExt cx="721483" cy="809944"/>
            </a:xfrm>
          </p:grpSpPr>
          <p:pic>
            <p:nvPicPr>
              <p:cNvPr id="19" name="Picture 115">
                <a:extLst>
                  <a:ext uri="{FF2B5EF4-FFF2-40B4-BE49-F238E27FC236}">
                    <a16:creationId xmlns:a16="http://schemas.microsoft.com/office/drawing/2014/main" id="{55BC9996-4C1C-4C0E-8D5C-5A9546861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419387" y="1244488"/>
                <a:ext cx="721483" cy="54518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91CF40-2ECD-4836-9F6F-007B6CFF60A6}"/>
                  </a:ext>
                </a:extLst>
              </p:cNvPr>
              <p:cNvSpPr txBox="1"/>
              <p:nvPr/>
            </p:nvSpPr>
            <p:spPr>
              <a:xfrm>
                <a:off x="6475397" y="1809750"/>
                <a:ext cx="609462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/>
                  <a:t>Laptop</a:t>
                </a:r>
              </a:p>
            </p:txBody>
          </p:sp>
        </p:grp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CC2B48E9-E985-486A-8E47-3F34EFD59394}"/>
                </a:ext>
              </a:extLst>
            </p:cNvPr>
            <p:cNvGrpSpPr/>
            <p:nvPr/>
          </p:nvGrpSpPr>
          <p:grpSpPr>
            <a:xfrm>
              <a:off x="5691130" y="2273294"/>
              <a:ext cx="2396522" cy="1205090"/>
              <a:chOff x="5691130" y="2256807"/>
              <a:chExt cx="2396522" cy="1205090"/>
            </a:xfrm>
          </p:grpSpPr>
          <p:pic>
            <p:nvPicPr>
              <p:cNvPr id="15" name="Picture 77">
                <a:extLst>
                  <a:ext uri="{FF2B5EF4-FFF2-40B4-BE49-F238E27FC236}">
                    <a16:creationId xmlns:a16="http://schemas.microsoft.com/office/drawing/2014/main" id="{A6A51128-3DA8-49A5-B8E5-4BEEE9242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1130" y="2256807"/>
                <a:ext cx="980704" cy="953992"/>
              </a:xfrm>
              <a:prstGeom prst="rect">
                <a:avLst/>
              </a:prstGeom>
            </p:spPr>
          </p:pic>
          <p:pic>
            <p:nvPicPr>
              <p:cNvPr id="16" name="Picture 32">
                <a:extLst>
                  <a:ext uri="{FF2B5EF4-FFF2-40B4-BE49-F238E27FC236}">
                    <a16:creationId xmlns:a16="http://schemas.microsoft.com/office/drawing/2014/main" id="{450E8AAF-BB85-4BAD-A6F8-9C66EE69C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6948" y="2256807"/>
                <a:ext cx="980704" cy="95399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583D3-8D69-4B7C-8D0B-E0E3B149CB18}"/>
                  </a:ext>
                </a:extLst>
              </p:cNvPr>
              <p:cNvSpPr txBox="1"/>
              <p:nvPr/>
            </p:nvSpPr>
            <p:spPr>
              <a:xfrm>
                <a:off x="5734886" y="3217215"/>
                <a:ext cx="893193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Virtual host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05F6B-E39E-4D74-8592-DCFBD389FEB7}"/>
                  </a:ext>
                </a:extLst>
              </p:cNvPr>
              <p:cNvSpPr txBox="1"/>
              <p:nvPr/>
            </p:nvSpPr>
            <p:spPr>
              <a:xfrm>
                <a:off x="7150704" y="3217215"/>
                <a:ext cx="893193" cy="24468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Virtual host</a:t>
                </a:r>
              </a:p>
            </p:txBody>
          </p:sp>
        </p:grpSp>
      </p:grpSp>
      <p:sp>
        <p:nvSpPr>
          <p:cNvPr id="29" name="Rectangle 56">
            <a:extLst>
              <a:ext uri="{FF2B5EF4-FFF2-40B4-BE49-F238E27FC236}">
                <a16:creationId xmlns:a16="http://schemas.microsoft.com/office/drawing/2014/main" id="{E877EF95-E2C6-4B1B-A15F-421ECFB4AD44}"/>
              </a:ext>
            </a:extLst>
          </p:cNvPr>
          <p:cNvSpPr/>
          <p:nvPr/>
        </p:nvSpPr>
        <p:spPr>
          <a:xfrm>
            <a:off x="5792538" y="827874"/>
            <a:ext cx="203446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infrastructure</a:t>
            </a:r>
          </a:p>
        </p:txBody>
      </p:sp>
      <p:grpSp>
        <p:nvGrpSpPr>
          <p:cNvPr id="30" name="Group 57">
            <a:extLst>
              <a:ext uri="{FF2B5EF4-FFF2-40B4-BE49-F238E27FC236}">
                <a16:creationId xmlns:a16="http://schemas.microsoft.com/office/drawing/2014/main" id="{33067B03-A39D-4E8B-9B85-164B436DD55E}"/>
              </a:ext>
            </a:extLst>
          </p:cNvPr>
          <p:cNvGrpSpPr/>
          <p:nvPr/>
        </p:nvGrpSpPr>
        <p:grpSpPr>
          <a:xfrm>
            <a:off x="3877578" y="1880553"/>
            <a:ext cx="694421" cy="727303"/>
            <a:chOff x="3877578" y="1949133"/>
            <a:chExt cx="694421" cy="727303"/>
          </a:xfrm>
        </p:grpSpPr>
        <p:pic>
          <p:nvPicPr>
            <p:cNvPr id="31" name="Picture 258" descr="\\amust.local\spb\Marketing\Graphics\Working\DIAGRAMS\Technical_Diagrams\veeam_icons\png\file.png">
              <a:extLst>
                <a:ext uri="{FF2B5EF4-FFF2-40B4-BE49-F238E27FC236}">
                  <a16:creationId xmlns:a16="http://schemas.microsoft.com/office/drawing/2014/main" id="{7092FB78-AFCC-4F98-8B0C-0C1BA023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316" y="1949133"/>
              <a:ext cx="344947" cy="4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0A2112-ABFA-4DC0-A1B3-74C11C037061}"/>
                </a:ext>
              </a:extLst>
            </p:cNvPr>
            <p:cNvSpPr txBox="1"/>
            <p:nvPr/>
          </p:nvSpPr>
          <p:spPr>
            <a:xfrm>
              <a:off x="3877578" y="2431754"/>
              <a:ext cx="694421" cy="24468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ru-RU" sz="1100" dirty="0"/>
                <a:t>.</a:t>
              </a:r>
              <a:r>
                <a:rPr lang="en-US" sz="1100" dirty="0"/>
                <a:t>CSV list</a:t>
              </a:r>
            </a:p>
          </p:txBody>
        </p:sp>
      </p:grpSp>
      <p:grpSp>
        <p:nvGrpSpPr>
          <p:cNvPr id="33" name="Group 60">
            <a:extLst>
              <a:ext uri="{FF2B5EF4-FFF2-40B4-BE49-F238E27FC236}">
                <a16:creationId xmlns:a16="http://schemas.microsoft.com/office/drawing/2014/main" id="{D0A6E13E-91AF-455A-943C-8433622BEF6B}"/>
              </a:ext>
            </a:extLst>
          </p:cNvPr>
          <p:cNvGrpSpPr/>
          <p:nvPr/>
        </p:nvGrpSpPr>
        <p:grpSpPr>
          <a:xfrm>
            <a:off x="1457018" y="1892639"/>
            <a:ext cx="1063112" cy="715217"/>
            <a:chOff x="1457018" y="1961219"/>
            <a:chExt cx="1063112" cy="715217"/>
          </a:xfrm>
        </p:grpSpPr>
        <p:sp>
          <p:nvSpPr>
            <p:cNvPr id="34" name="Rectangle 61">
              <a:extLst>
                <a:ext uri="{FF2B5EF4-FFF2-40B4-BE49-F238E27FC236}">
                  <a16:creationId xmlns:a16="http://schemas.microsoft.com/office/drawing/2014/main" id="{F576FCD6-2EE6-4E4E-B740-35B0631BD67E}"/>
                </a:ext>
              </a:extLst>
            </p:cNvPr>
            <p:cNvSpPr/>
            <p:nvPr/>
          </p:nvSpPr>
          <p:spPr>
            <a:xfrm>
              <a:off x="1457018" y="2431754"/>
              <a:ext cx="1063112" cy="24468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/>
                <a:t>Individual PCs</a:t>
              </a:r>
            </a:p>
          </p:txBody>
        </p:sp>
        <p:pic>
          <p:nvPicPr>
            <p:cNvPr id="35" name="Picture 115">
              <a:extLst>
                <a:ext uri="{FF2B5EF4-FFF2-40B4-BE49-F238E27FC236}">
                  <a16:creationId xmlns:a16="http://schemas.microsoft.com/office/drawing/2014/main" id="{D2262034-1049-498C-A921-B00B3D738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80286" y="1961219"/>
              <a:ext cx="595253" cy="44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63">
            <a:extLst>
              <a:ext uri="{FF2B5EF4-FFF2-40B4-BE49-F238E27FC236}">
                <a16:creationId xmlns:a16="http://schemas.microsoft.com/office/drawing/2014/main" id="{C0281E6C-4653-4089-82FC-67D9150D4E4F}"/>
              </a:ext>
            </a:extLst>
          </p:cNvPr>
          <p:cNvGrpSpPr/>
          <p:nvPr/>
        </p:nvGrpSpPr>
        <p:grpSpPr>
          <a:xfrm>
            <a:off x="2781110" y="1880553"/>
            <a:ext cx="748923" cy="879653"/>
            <a:chOff x="2781110" y="1949133"/>
            <a:chExt cx="748923" cy="879653"/>
          </a:xfrm>
        </p:grpSpPr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CE2BFD74-ACC2-4014-AC26-157DE4257800}"/>
                </a:ext>
              </a:extLst>
            </p:cNvPr>
            <p:cNvSpPr/>
            <p:nvPr/>
          </p:nvSpPr>
          <p:spPr>
            <a:xfrm>
              <a:off x="2781110" y="2431754"/>
              <a:ext cx="748923" cy="3970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dirty="0"/>
                <a:t>Active</a:t>
              </a:r>
              <a:br>
                <a:rPr lang="en-US" sz="1100" dirty="0"/>
              </a:br>
              <a:r>
                <a:rPr lang="en-US" sz="1100" dirty="0"/>
                <a:t>Directory</a:t>
              </a:r>
            </a:p>
          </p:txBody>
        </p:sp>
        <p:grpSp>
          <p:nvGrpSpPr>
            <p:cNvPr id="38" name="Group 65">
              <a:extLst>
                <a:ext uri="{FF2B5EF4-FFF2-40B4-BE49-F238E27FC236}">
                  <a16:creationId xmlns:a16="http://schemas.microsoft.com/office/drawing/2014/main" id="{45AE9FF0-53A7-4E6E-B159-71A7249B43E8}"/>
                </a:ext>
              </a:extLst>
            </p:cNvPr>
            <p:cNvGrpSpPr/>
            <p:nvPr/>
          </p:nvGrpSpPr>
          <p:grpSpPr>
            <a:xfrm>
              <a:off x="2991455" y="1949133"/>
              <a:ext cx="344947" cy="473972"/>
              <a:chOff x="2902927" y="1945373"/>
              <a:chExt cx="344947" cy="473972"/>
            </a:xfrm>
          </p:grpSpPr>
          <p:pic>
            <p:nvPicPr>
              <p:cNvPr id="39" name="Picture 258" descr="\\amust.local\spb\Marketing\Graphics\Working\DIAGRAMS\Technical_Diagrams\veeam_icons\png\file.png">
                <a:extLst>
                  <a:ext uri="{FF2B5EF4-FFF2-40B4-BE49-F238E27FC236}">
                    <a16:creationId xmlns:a16="http://schemas.microsoft.com/office/drawing/2014/main" id="{E28FB567-ED06-469F-BA52-5821CF67E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2927" y="1945373"/>
                <a:ext cx="344947" cy="473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67">
                <a:extLst>
                  <a:ext uri="{FF2B5EF4-FFF2-40B4-BE49-F238E27FC236}">
                    <a16:creationId xmlns:a16="http://schemas.microsoft.com/office/drawing/2014/main" id="{C6CBBAFC-99AC-495E-BD47-283230C62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1492" y="2091191"/>
                <a:ext cx="235799" cy="235729"/>
              </a:xfrm>
              <a:prstGeom prst="rect">
                <a:avLst/>
              </a:prstGeom>
            </p:spPr>
          </p:pic>
        </p:grpSp>
      </p:grpSp>
      <p:cxnSp>
        <p:nvCxnSpPr>
          <p:cNvPr id="41" name="Straight Connector 68">
            <a:extLst>
              <a:ext uri="{FF2B5EF4-FFF2-40B4-BE49-F238E27FC236}">
                <a16:creationId xmlns:a16="http://schemas.microsoft.com/office/drawing/2014/main" id="{BBA156FC-D2CD-4E40-81E1-81AC2724E9C4}"/>
              </a:ext>
            </a:extLst>
          </p:cNvPr>
          <p:cNvCxnSpPr/>
          <p:nvPr/>
        </p:nvCxnSpPr>
        <p:spPr>
          <a:xfrm>
            <a:off x="2633497" y="1864772"/>
            <a:ext cx="0" cy="50553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69">
            <a:extLst>
              <a:ext uri="{FF2B5EF4-FFF2-40B4-BE49-F238E27FC236}">
                <a16:creationId xmlns:a16="http://schemas.microsoft.com/office/drawing/2014/main" id="{EE5E3085-C3D9-4C13-B0DE-C896FE8A891D}"/>
              </a:ext>
            </a:extLst>
          </p:cNvPr>
          <p:cNvCxnSpPr/>
          <p:nvPr/>
        </p:nvCxnSpPr>
        <p:spPr>
          <a:xfrm>
            <a:off x="3694359" y="1864772"/>
            <a:ext cx="0" cy="50553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79791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Agent </a:t>
            </a:r>
            <a:endParaRPr lang="ko-KR" alt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09E2BF-CD04-4812-8C40-3261114E0F0D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1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1. INVENTORY</a:t>
            </a:r>
          </a:p>
          <a:p>
            <a:pPr marL="0" marR="0" lvl="1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None/>
              <a:tabLst/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2. Create Protection Group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3F8888A-901E-425D-B781-00995DB18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633" y="1296057"/>
            <a:ext cx="5647092" cy="32229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FCAEA9-45DB-44C4-A447-BCC174387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8" y="2603071"/>
            <a:ext cx="3840176" cy="23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0596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Agent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7ACF2-AF10-419C-8F69-19AB34D8EC42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Installer Service</a:t>
            </a: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Backup Agent</a:t>
            </a: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CBT Driver (Windows)</a:t>
            </a: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C66139C-AE06-4C03-A394-850D9A5B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794" y="1501140"/>
            <a:ext cx="4362225" cy="308991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D82BE4-7D57-4754-8505-5E074F763021}"/>
              </a:ext>
            </a:extLst>
          </p:cNvPr>
          <p:cNvSpPr/>
          <p:nvPr/>
        </p:nvSpPr>
        <p:spPr bwMode="auto">
          <a:xfrm>
            <a:off x="5061388" y="3524082"/>
            <a:ext cx="2191871" cy="289112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E0553A6-3B48-4C4B-BD1C-79CB3E23F0A1}"/>
              </a:ext>
            </a:extLst>
          </p:cNvPr>
          <p:cNvSpPr/>
          <p:nvPr/>
        </p:nvSpPr>
        <p:spPr bwMode="auto">
          <a:xfrm>
            <a:off x="1288800" y="3412800"/>
            <a:ext cx="3110400" cy="921600"/>
          </a:xfrm>
          <a:prstGeom prst="wedgeRoundRectCallout">
            <a:avLst>
              <a:gd name="adj1" fmla="val 70056"/>
              <a:gd name="adj2" fmla="val -21631"/>
              <a:gd name="adj3" fmla="val 16667"/>
            </a:avLst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CBT 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설치 및 자동</a:t>
            </a: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 Reboot 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옵션으로 운영 환경에서는 권장하지 않음</a:t>
            </a: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(CBT Driver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를 설치하지않아도 백업 구성에는 문제없음</a:t>
            </a: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.)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 CBT 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설치 시 빠른 백업 가능</a:t>
            </a:r>
            <a:endParaRPr lang="ko-KR" altLang="en-US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2781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BA1D92E-A542-449E-9309-BF828DC33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Agent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2DE24B-B08C-41D8-B2CA-44859DBF5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72" y="943200"/>
            <a:ext cx="3823656" cy="23571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80D810-C138-4D0C-B40C-55A7399C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98" y="2400299"/>
            <a:ext cx="4185802" cy="25717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C15707-3D13-4F9B-AEF6-D79A6CB9D9E0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대상 서버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524634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88D4099-33DD-4C66-8AF4-B718E320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Agent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090450-E2BA-4FF0-A9B9-F03C66FE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938" y="1080559"/>
            <a:ext cx="5852463" cy="35104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1B3FBA-3F9A-4299-AF68-B4B8E87262F5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3542196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설치 진행 화면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407245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84120D-11B3-43C9-8A6A-2308BD3B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Agent Restore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5721D8-E6A4-41E6-970B-9554AE43C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527" y="1285728"/>
            <a:ext cx="5771073" cy="340417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E4C7E7-9221-405F-9646-11A56353E496}"/>
              </a:ext>
            </a:extLst>
          </p:cNvPr>
          <p:cNvSpPr txBox="1">
            <a:spLocks/>
          </p:cNvSpPr>
          <p:nvPr/>
        </p:nvSpPr>
        <p:spPr>
          <a:xfrm>
            <a:off x="310599" y="1368057"/>
            <a:ext cx="2684601" cy="3222994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HOME &gt; </a:t>
            </a: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Disk &gt; </a:t>
            </a:r>
            <a:r>
              <a:rPr lang="ko-KR" alt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대상 </a:t>
            </a: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Windows</a:t>
            </a: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Restore guest files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66693" marR="0" lvl="1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841758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Recovery</a:t>
            </a:r>
            <a:r>
              <a:rPr lang="ko-KR" altLang="en-US" dirty="0"/>
              <a:t> </a:t>
            </a:r>
            <a:r>
              <a:rPr lang="en-US" altLang="ko-KR" dirty="0"/>
              <a:t>Media</a:t>
            </a:r>
            <a:r>
              <a:rPr lang="ko-KR" altLang="en-US" dirty="0"/>
              <a:t>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7CEE7A-7D24-4D5C-9919-40817B66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540588"/>
            <a:ext cx="5730911" cy="32921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B02C11-7D58-4ADE-A7B9-018C02FC9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668" y="1921173"/>
            <a:ext cx="2557332" cy="1995225"/>
          </a:xfrm>
          <a:prstGeom prst="rect">
            <a:avLst/>
          </a:prstGeom>
        </p:spPr>
      </p:pic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B93792F-8135-47C2-BB28-03D6E3FC03CA}"/>
              </a:ext>
            </a:extLst>
          </p:cNvPr>
          <p:cNvSpPr/>
          <p:nvPr/>
        </p:nvSpPr>
        <p:spPr bwMode="auto">
          <a:xfrm>
            <a:off x="2265935" y="1691408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6195DE3-6F20-4567-B313-1CE6FED0AB2D}"/>
              </a:ext>
            </a:extLst>
          </p:cNvPr>
          <p:cNvSpPr/>
          <p:nvPr/>
        </p:nvSpPr>
        <p:spPr bwMode="auto">
          <a:xfrm>
            <a:off x="3188862" y="1884126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7DBFE3-E629-4085-986D-59A5248EE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883" y="1921173"/>
            <a:ext cx="2543280" cy="1995225"/>
          </a:xfrm>
          <a:prstGeom prst="rect">
            <a:avLst/>
          </a:prstGeom>
        </p:spPr>
      </p:pic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55DEC8BF-C292-4CE6-8F32-A37598BBCEFA}"/>
              </a:ext>
            </a:extLst>
          </p:cNvPr>
          <p:cNvSpPr/>
          <p:nvPr/>
        </p:nvSpPr>
        <p:spPr bwMode="auto">
          <a:xfrm>
            <a:off x="5988288" y="1906561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CC976E-4181-440F-BFFC-08AFD61CA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234" y="2839290"/>
            <a:ext cx="2555698" cy="1992836"/>
          </a:xfrm>
          <a:prstGeom prst="rect">
            <a:avLst/>
          </a:prstGeom>
        </p:spPr>
      </p:pic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8885F385-72EB-434B-995F-9C03EEDA2E69}"/>
              </a:ext>
            </a:extLst>
          </p:cNvPr>
          <p:cNvSpPr/>
          <p:nvPr/>
        </p:nvSpPr>
        <p:spPr bwMode="auto">
          <a:xfrm>
            <a:off x="3235232" y="2811208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4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3A8B3EB-AF33-4F81-9403-BE3322A247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735751"/>
          </a:xfrm>
        </p:spPr>
        <p:txBody>
          <a:bodyPr/>
          <a:lstStyle/>
          <a:p>
            <a:r>
              <a:rPr lang="en-US" altLang="ko-KR" dirty="0"/>
              <a:t>Windows</a:t>
            </a:r>
            <a:r>
              <a:rPr lang="ko-KR" altLang="en-US" dirty="0"/>
              <a:t>용 </a:t>
            </a:r>
            <a:r>
              <a:rPr lang="en-US" altLang="ko-KR" dirty="0"/>
              <a:t>Recovery Media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17B0479-A825-4909-8B41-180E5CE38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1978" y="2839290"/>
            <a:ext cx="2524422" cy="1987951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E1C6BC53-5D11-4900-AB90-07359A4F62A5}"/>
              </a:ext>
            </a:extLst>
          </p:cNvPr>
          <p:cNvSpPr/>
          <p:nvPr/>
        </p:nvSpPr>
        <p:spPr bwMode="auto">
          <a:xfrm>
            <a:off x="6166825" y="2826187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5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4167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Windows Recovery</a:t>
            </a:r>
            <a:r>
              <a:rPr lang="ko-KR" altLang="en-US" dirty="0"/>
              <a:t> </a:t>
            </a:r>
            <a:r>
              <a:rPr lang="en-US" altLang="ko-KR" dirty="0"/>
              <a:t>Media</a:t>
            </a:r>
            <a:r>
              <a:rPr lang="ko-KR" altLang="en-US" dirty="0"/>
              <a:t> 생성</a:t>
            </a: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63A8B3EB-AF33-4F81-9403-BE3322A247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735751"/>
          </a:xfrm>
        </p:spPr>
        <p:txBody>
          <a:bodyPr/>
          <a:lstStyle/>
          <a:p>
            <a:r>
              <a:rPr lang="en-US" altLang="ko-KR" dirty="0"/>
              <a:t>Create</a:t>
            </a:r>
            <a:r>
              <a:rPr lang="ko-KR" altLang="en-US" dirty="0"/>
              <a:t> </a:t>
            </a:r>
            <a:r>
              <a:rPr lang="en-US" altLang="ko-KR" dirty="0"/>
              <a:t>Recovery Media (Include</a:t>
            </a:r>
            <a:r>
              <a:rPr lang="ko-KR" altLang="en-US" dirty="0"/>
              <a:t> </a:t>
            </a:r>
            <a:r>
              <a:rPr lang="en-US" altLang="ko-KR" dirty="0"/>
              <a:t>Driver)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0E65A4-3A69-48CE-A960-AF732300F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9" y="1933174"/>
            <a:ext cx="1433215" cy="2843126"/>
          </a:xfrm>
          <a:prstGeom prst="rect">
            <a:avLst/>
          </a:prstGeom>
        </p:spPr>
      </p:pic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6D866DF0-CA28-4A21-8F0A-E528553B15E8}"/>
              </a:ext>
            </a:extLst>
          </p:cNvPr>
          <p:cNvSpPr/>
          <p:nvPr/>
        </p:nvSpPr>
        <p:spPr bwMode="auto">
          <a:xfrm>
            <a:off x="473135" y="2418608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7DA7F0-D6EB-48DC-A63B-B61058D65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590" y="1666792"/>
            <a:ext cx="2785454" cy="1701295"/>
          </a:xfrm>
          <a:prstGeom prst="rect">
            <a:avLst/>
          </a:prstGeom>
        </p:spPr>
      </p:pic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84E5706F-0D7D-40B8-A668-92091DA557A1}"/>
              </a:ext>
            </a:extLst>
          </p:cNvPr>
          <p:cNvSpPr/>
          <p:nvPr/>
        </p:nvSpPr>
        <p:spPr bwMode="auto">
          <a:xfrm>
            <a:off x="1845436" y="1589179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B2C9EDDF-80E0-4101-BEFC-14A1FE42F629}"/>
              </a:ext>
            </a:extLst>
          </p:cNvPr>
          <p:cNvSpPr/>
          <p:nvPr/>
        </p:nvSpPr>
        <p:spPr bwMode="auto">
          <a:xfrm>
            <a:off x="2498670" y="2534380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1A9A38-A750-43D2-B9AB-1FF85B3AB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560" y="1674944"/>
            <a:ext cx="2762484" cy="1687266"/>
          </a:xfrm>
          <a:prstGeom prst="rect">
            <a:avLst/>
          </a:prstGeom>
        </p:spPr>
      </p:pic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615AD1D9-A88E-4657-A302-84BFB80DD88B}"/>
              </a:ext>
            </a:extLst>
          </p:cNvPr>
          <p:cNvSpPr/>
          <p:nvPr/>
        </p:nvSpPr>
        <p:spPr bwMode="auto">
          <a:xfrm>
            <a:off x="5321018" y="1554658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4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735036-4230-492B-B1A1-4DD27E5CE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670" y="3105397"/>
            <a:ext cx="2762484" cy="1687266"/>
          </a:xfrm>
          <a:prstGeom prst="rect">
            <a:avLst/>
          </a:prstGeom>
        </p:spPr>
      </p:pic>
      <p:sp>
        <p:nvSpPr>
          <p:cNvPr id="24" name="순서도: 연결자 23">
            <a:extLst>
              <a:ext uri="{FF2B5EF4-FFF2-40B4-BE49-F238E27FC236}">
                <a16:creationId xmlns:a16="http://schemas.microsoft.com/office/drawing/2014/main" id="{717506C0-A10C-4BDE-88CB-C8AB680C6210}"/>
              </a:ext>
            </a:extLst>
          </p:cNvPr>
          <p:cNvSpPr/>
          <p:nvPr/>
        </p:nvSpPr>
        <p:spPr bwMode="auto">
          <a:xfrm>
            <a:off x="2237264" y="3105397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5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748625-4764-4214-8286-96FAFAF30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248" y="3099462"/>
            <a:ext cx="2772202" cy="1693201"/>
          </a:xfrm>
          <a:prstGeom prst="rect">
            <a:avLst/>
          </a:prstGeom>
        </p:spPr>
      </p:pic>
      <p:sp>
        <p:nvSpPr>
          <p:cNvPr id="25" name="순서도: 연결자 24">
            <a:extLst>
              <a:ext uri="{FF2B5EF4-FFF2-40B4-BE49-F238E27FC236}">
                <a16:creationId xmlns:a16="http://schemas.microsoft.com/office/drawing/2014/main" id="{BA8C9F8C-60A9-4087-B2A0-4DA4389033AA}"/>
              </a:ext>
            </a:extLst>
          </p:cNvPr>
          <p:cNvSpPr/>
          <p:nvPr/>
        </p:nvSpPr>
        <p:spPr bwMode="auto">
          <a:xfrm>
            <a:off x="5535969" y="3122141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05236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Recovery</a:t>
            </a:r>
            <a:r>
              <a:rPr lang="ko-KR" altLang="en-US" dirty="0"/>
              <a:t> </a:t>
            </a:r>
            <a:r>
              <a:rPr lang="en-US" altLang="ko-KR" dirty="0"/>
              <a:t>Media</a:t>
            </a:r>
            <a:r>
              <a:rPr lang="ko-KR" altLang="en-US" dirty="0"/>
              <a:t>를 통한 </a:t>
            </a:r>
            <a:r>
              <a:rPr lang="en-US" altLang="ko-KR" dirty="0"/>
              <a:t>Booting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D779D9-85BF-4CD4-AA66-C0ED62607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36" y="1800000"/>
            <a:ext cx="3894160" cy="2918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10687-073F-4095-9E55-A5765BEC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73" y="1800000"/>
            <a:ext cx="3852001" cy="2896584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547F24D-27F8-49FD-9F7C-3ACA75DB265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418951"/>
          </a:xfrm>
        </p:spPr>
        <p:txBody>
          <a:bodyPr/>
          <a:lstStyle/>
          <a:p>
            <a:r>
              <a:rPr lang="en-US" altLang="ko-KR" dirty="0"/>
              <a:t>Recovery Media</a:t>
            </a:r>
            <a:r>
              <a:rPr lang="ko-KR" altLang="en-US" dirty="0"/>
              <a:t>를 통한 </a:t>
            </a:r>
            <a:r>
              <a:rPr lang="en-US" altLang="ko-KR" dirty="0"/>
              <a:t>Booting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DD2861FF-503D-42B2-91DD-D25FD384F50F}"/>
              </a:ext>
            </a:extLst>
          </p:cNvPr>
          <p:cNvSpPr txBox="1">
            <a:spLocks/>
          </p:cNvSpPr>
          <p:nvPr/>
        </p:nvSpPr>
        <p:spPr>
          <a:xfrm>
            <a:off x="483036" y="1504801"/>
            <a:ext cx="3894160" cy="29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초기 </a:t>
            </a:r>
            <a:r>
              <a:rPr lang="en-US" altLang="ko-KR" sz="1400" dirty="0"/>
              <a:t>Boot </a:t>
            </a:r>
            <a:r>
              <a:rPr lang="ko-KR" altLang="en-US" sz="1400" dirty="0"/>
              <a:t>화면</a:t>
            </a:r>
            <a:endParaRPr lang="en-US" altLang="ko-KR" sz="1400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0FA3722-C80E-4D78-8CAB-0A5B93DE79AD}"/>
              </a:ext>
            </a:extLst>
          </p:cNvPr>
          <p:cNvSpPr txBox="1">
            <a:spLocks/>
          </p:cNvSpPr>
          <p:nvPr/>
        </p:nvSpPr>
        <p:spPr>
          <a:xfrm>
            <a:off x="4880293" y="1504801"/>
            <a:ext cx="3894160" cy="295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Tools</a:t>
            </a:r>
            <a:r>
              <a:rPr lang="ko-KR" altLang="en-US" sz="1400" dirty="0"/>
              <a:t> 화면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2318473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Bare</a:t>
            </a:r>
            <a:r>
              <a:rPr lang="ko-KR" altLang="en-US" dirty="0"/>
              <a:t> </a:t>
            </a:r>
            <a:r>
              <a:rPr lang="en-US" altLang="ko-KR" dirty="0"/>
              <a:t>Metal</a:t>
            </a:r>
            <a:r>
              <a:rPr lang="ko-KR" altLang="en-US" dirty="0"/>
              <a:t> </a:t>
            </a:r>
            <a:r>
              <a:rPr lang="en-US" altLang="ko-KR" dirty="0"/>
              <a:t>Recovery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699066-73E6-4C3D-87BA-F967B5DB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7" y="3244153"/>
            <a:ext cx="2733974" cy="15426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599240-FD3F-4472-8F55-5850DA59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74" y="3244153"/>
            <a:ext cx="2728192" cy="1542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B1314C-5ABB-483C-AD15-8AC207002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200" y="3244153"/>
            <a:ext cx="2733974" cy="15474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81E742-131D-45A0-B935-4468EEE71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710" y="1503726"/>
            <a:ext cx="2709423" cy="15378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46428D-AA2A-4A98-9F79-CCED081F6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687" y="1508751"/>
            <a:ext cx="2703050" cy="15278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75E5B4-7C2C-4A2E-98D0-67A3CE1FE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292" y="1503726"/>
            <a:ext cx="2713682" cy="1523047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F2BDD4AE-81C5-4FF3-9197-9ABF9F1FF1A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418951"/>
          </a:xfrm>
        </p:spPr>
        <p:txBody>
          <a:bodyPr/>
          <a:lstStyle/>
          <a:p>
            <a:r>
              <a:rPr lang="en-US" altLang="ko-KR" dirty="0"/>
              <a:t>Bare Metal Recovery </a:t>
            </a:r>
            <a:r>
              <a:rPr lang="ko-KR" altLang="en-US" dirty="0"/>
              <a:t>진행</a:t>
            </a:r>
            <a:endParaRPr lang="en-US" altLang="ko-KR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331AB58-F24F-4A98-8AD1-ADDA50E48174}"/>
              </a:ext>
            </a:extLst>
          </p:cNvPr>
          <p:cNvSpPr/>
          <p:nvPr/>
        </p:nvSpPr>
        <p:spPr bwMode="auto">
          <a:xfrm>
            <a:off x="3092574" y="2074449"/>
            <a:ext cx="345600" cy="381600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550A780-EBEA-4A55-AC58-AF4D44CFF3BB}"/>
              </a:ext>
            </a:extLst>
          </p:cNvPr>
          <p:cNvSpPr/>
          <p:nvPr/>
        </p:nvSpPr>
        <p:spPr bwMode="auto">
          <a:xfrm>
            <a:off x="5993566" y="2074449"/>
            <a:ext cx="345600" cy="381600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68EA0C0-30F2-4AE5-8CBE-9B46F1E1243B}"/>
              </a:ext>
            </a:extLst>
          </p:cNvPr>
          <p:cNvSpPr/>
          <p:nvPr/>
        </p:nvSpPr>
        <p:spPr bwMode="auto">
          <a:xfrm>
            <a:off x="3115133" y="3696755"/>
            <a:ext cx="345600" cy="381600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1484C54-1065-46DD-A952-0FDC2EBF0E6F}"/>
              </a:ext>
            </a:extLst>
          </p:cNvPr>
          <p:cNvSpPr/>
          <p:nvPr/>
        </p:nvSpPr>
        <p:spPr bwMode="auto">
          <a:xfrm>
            <a:off x="5970959" y="3633866"/>
            <a:ext cx="345600" cy="381600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F536C2E-C034-462D-80AB-D622278AD8B6}"/>
              </a:ext>
            </a:extLst>
          </p:cNvPr>
          <p:cNvSpPr/>
          <p:nvPr/>
        </p:nvSpPr>
        <p:spPr bwMode="auto">
          <a:xfrm>
            <a:off x="86400" y="3633763"/>
            <a:ext cx="345600" cy="381600"/>
          </a:xfrm>
          <a:prstGeom prst="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A24A7CCC-E566-4E88-9392-2FD29468E3F0}"/>
              </a:ext>
            </a:extLst>
          </p:cNvPr>
          <p:cNvSpPr/>
          <p:nvPr/>
        </p:nvSpPr>
        <p:spPr bwMode="auto">
          <a:xfrm>
            <a:off x="192011" y="1466895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854E963D-9EC1-49E6-ADAA-EA64F49C3EF2}"/>
              </a:ext>
            </a:extLst>
          </p:cNvPr>
          <p:cNvSpPr/>
          <p:nvPr/>
        </p:nvSpPr>
        <p:spPr bwMode="auto">
          <a:xfrm>
            <a:off x="3130797" y="1487340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D3B4FF2C-5472-4004-A865-99ACA965FC81}"/>
              </a:ext>
            </a:extLst>
          </p:cNvPr>
          <p:cNvSpPr/>
          <p:nvPr/>
        </p:nvSpPr>
        <p:spPr bwMode="auto">
          <a:xfrm>
            <a:off x="6036182" y="1466895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순서도: 연결자 19">
            <a:extLst>
              <a:ext uri="{FF2B5EF4-FFF2-40B4-BE49-F238E27FC236}">
                <a16:creationId xmlns:a16="http://schemas.microsoft.com/office/drawing/2014/main" id="{CF8B4971-0678-4652-9C4A-A8B400C60FF7}"/>
              </a:ext>
            </a:extLst>
          </p:cNvPr>
          <p:cNvSpPr/>
          <p:nvPr/>
        </p:nvSpPr>
        <p:spPr bwMode="auto">
          <a:xfrm>
            <a:off x="182573" y="3212146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4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27684E3A-B8ED-4F36-86ED-AF0338FF611D}"/>
              </a:ext>
            </a:extLst>
          </p:cNvPr>
          <p:cNvSpPr/>
          <p:nvPr/>
        </p:nvSpPr>
        <p:spPr bwMode="auto">
          <a:xfrm>
            <a:off x="3103511" y="3212145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5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순서도: 연결자 21">
            <a:extLst>
              <a:ext uri="{FF2B5EF4-FFF2-40B4-BE49-F238E27FC236}">
                <a16:creationId xmlns:a16="http://schemas.microsoft.com/office/drawing/2014/main" id="{04DC240C-FC3D-46B0-AEC4-7D35CB5DD49C}"/>
              </a:ext>
            </a:extLst>
          </p:cNvPr>
          <p:cNvSpPr/>
          <p:nvPr/>
        </p:nvSpPr>
        <p:spPr bwMode="auto">
          <a:xfrm>
            <a:off x="6024449" y="3197173"/>
            <a:ext cx="215153" cy="215153"/>
          </a:xfrm>
          <a:prstGeom prst="flowChartConnector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</a:t>
            </a:r>
            <a:endParaRPr lang="ko-KR" altLang="en-US" b="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176208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sz="3600" dirty="0"/>
              <a:t>Agent Management: Agent Backup Job</a:t>
            </a:r>
            <a:endParaRPr lang="ko-KR" altLang="en-US" sz="3600" dirty="0"/>
          </a:p>
        </p:txBody>
      </p:sp>
      <p:pic>
        <p:nvPicPr>
          <p:cNvPr id="4" name="Picture 77">
            <a:extLst>
              <a:ext uri="{FF2B5EF4-FFF2-40B4-BE49-F238E27FC236}">
                <a16:creationId xmlns:a16="http://schemas.microsoft.com/office/drawing/2014/main" id="{66FFE494-56BD-4ABD-AEF3-CACC384738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788" y="2432603"/>
            <a:ext cx="979542" cy="952862"/>
          </a:xfrm>
          <a:prstGeom prst="rect">
            <a:avLst/>
          </a:prstGeom>
        </p:spPr>
      </p:pic>
      <p:pic>
        <p:nvPicPr>
          <p:cNvPr id="5" name="Picture 140">
            <a:extLst>
              <a:ext uri="{FF2B5EF4-FFF2-40B4-BE49-F238E27FC236}">
                <a16:creationId xmlns:a16="http://schemas.microsoft.com/office/drawing/2014/main" id="{75173742-D877-49CE-9087-13E162E4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80221" y="2253103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C29B7-AA3D-45A3-BAF6-6402A1CC1B66}"/>
              </a:ext>
            </a:extLst>
          </p:cNvPr>
          <p:cNvSpPr txBox="1"/>
          <p:nvPr/>
        </p:nvSpPr>
        <p:spPr>
          <a:xfrm>
            <a:off x="1268859" y="1986514"/>
            <a:ext cx="833882" cy="237757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1000" dirty="0"/>
              <a:t>VBR server</a:t>
            </a:r>
          </a:p>
        </p:txBody>
      </p:sp>
      <p:pic>
        <p:nvPicPr>
          <p:cNvPr id="7" name="Picture 149">
            <a:extLst>
              <a:ext uri="{FF2B5EF4-FFF2-40B4-BE49-F238E27FC236}">
                <a16:creationId xmlns:a16="http://schemas.microsoft.com/office/drawing/2014/main" id="{1EB0B715-C988-4FF5-B586-C98CBF34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42214" y="3480691"/>
            <a:ext cx="573710" cy="5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D0A8A-9695-4922-A3D3-945D30824B95}"/>
              </a:ext>
            </a:extLst>
          </p:cNvPr>
          <p:cNvSpPr txBox="1"/>
          <p:nvPr/>
        </p:nvSpPr>
        <p:spPr>
          <a:xfrm>
            <a:off x="1355408" y="4019185"/>
            <a:ext cx="7473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00" dirty="0"/>
              <a:t>Backup</a:t>
            </a:r>
            <a:br>
              <a:rPr lang="en-US" sz="1000" dirty="0"/>
            </a:br>
            <a:r>
              <a:rPr lang="en-US" sz="1000" dirty="0"/>
              <a:t>repository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1FBEA2CA-C176-4A0E-A9DF-46C06FBAA9B5}"/>
              </a:ext>
            </a:extLst>
          </p:cNvPr>
          <p:cNvSpPr/>
          <p:nvPr/>
        </p:nvSpPr>
        <p:spPr bwMode="auto">
          <a:xfrm>
            <a:off x="990600" y="994952"/>
            <a:ext cx="7162800" cy="3786598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C5E2A969-CF53-4516-B0A6-31C8455A27F5}"/>
              </a:ext>
            </a:extLst>
          </p:cNvPr>
          <p:cNvSpPr/>
          <p:nvPr/>
        </p:nvSpPr>
        <p:spPr>
          <a:xfrm>
            <a:off x="3832055" y="811359"/>
            <a:ext cx="147989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Datacenter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E4046961-78A4-4F98-9AF6-C94B46AF7966}"/>
              </a:ext>
            </a:extLst>
          </p:cNvPr>
          <p:cNvCxnSpPr/>
          <p:nvPr/>
        </p:nvCxnSpPr>
        <p:spPr>
          <a:xfrm flipV="1">
            <a:off x="1685800" y="3105150"/>
            <a:ext cx="0" cy="30480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BF9B01-0B12-4710-A973-6A31653364FC}"/>
              </a:ext>
            </a:extLst>
          </p:cNvPr>
          <p:cNvSpPr txBox="1"/>
          <p:nvPr/>
        </p:nvSpPr>
        <p:spPr>
          <a:xfrm>
            <a:off x="6441829" y="3423130"/>
            <a:ext cx="763351" cy="21698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000"/>
            </a:lvl1pPr>
          </a:lstStyle>
          <a:p>
            <a:r>
              <a:rPr lang="en-US" sz="900" dirty="0"/>
              <a:t>Virtual host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1656A-1637-4154-AC3B-707779FC71D3}"/>
              </a:ext>
            </a:extLst>
          </p:cNvPr>
          <p:cNvSpPr txBox="1"/>
          <p:nvPr/>
        </p:nvSpPr>
        <p:spPr>
          <a:xfrm>
            <a:off x="4898518" y="3423130"/>
            <a:ext cx="817853" cy="21698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900" dirty="0"/>
              <a:t>Linux Server</a:t>
            </a:r>
          </a:p>
        </p:txBody>
      </p:sp>
      <p:pic>
        <p:nvPicPr>
          <p:cNvPr id="14" name="Picture 264">
            <a:extLst>
              <a:ext uri="{FF2B5EF4-FFF2-40B4-BE49-F238E27FC236}">
                <a16:creationId xmlns:a16="http://schemas.microsoft.com/office/drawing/2014/main" id="{8D2875A5-6B7F-473B-8DEC-55987AEE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915475" y="3018790"/>
            <a:ext cx="531307" cy="3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FA34AA-B54D-44DB-AF2C-94B8AC7D06BE}"/>
              </a:ext>
            </a:extLst>
          </p:cNvPr>
          <p:cNvSpPr txBox="1"/>
          <p:nvPr/>
        </p:nvSpPr>
        <p:spPr>
          <a:xfrm>
            <a:off x="3678429" y="3423130"/>
            <a:ext cx="1005403" cy="216982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900" dirty="0"/>
              <a:t>Windows Server</a:t>
            </a:r>
          </a:p>
        </p:txBody>
      </p:sp>
      <p:sp>
        <p:nvSpPr>
          <p:cNvPr id="16" name="Isosceles Triangle 76">
            <a:extLst>
              <a:ext uri="{FF2B5EF4-FFF2-40B4-BE49-F238E27FC236}">
                <a16:creationId xmlns:a16="http://schemas.microsoft.com/office/drawing/2014/main" id="{F3955B77-8FF4-47B4-861F-219BAD67E077}"/>
              </a:ext>
            </a:extLst>
          </p:cNvPr>
          <p:cNvSpPr/>
          <p:nvPr/>
        </p:nvSpPr>
        <p:spPr bwMode="auto">
          <a:xfrm rot="10800000">
            <a:off x="4890229" y="2696850"/>
            <a:ext cx="818584" cy="31208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13AEDF-9AA3-4796-9F0F-736AD6A053FB}"/>
              </a:ext>
            </a:extLst>
          </p:cNvPr>
          <p:cNvSpPr txBox="1"/>
          <p:nvPr/>
        </p:nvSpPr>
        <p:spPr>
          <a:xfrm>
            <a:off x="4909884" y="2452683"/>
            <a:ext cx="790601" cy="203133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800"/>
            </a:lvl1pPr>
          </a:lstStyle>
          <a:p>
            <a:r>
              <a:rPr lang="en-US" dirty="0"/>
              <a:t>Veeam Agent</a:t>
            </a:r>
          </a:p>
        </p:txBody>
      </p:sp>
      <p:pic>
        <p:nvPicPr>
          <p:cNvPr id="18" name="Picture 232">
            <a:extLst>
              <a:ext uri="{FF2B5EF4-FFF2-40B4-BE49-F238E27FC236}">
                <a16:creationId xmlns:a16="http://schemas.microsoft.com/office/drawing/2014/main" id="{7FFEE528-7FAF-4170-905B-2E6600227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72183" y="2192688"/>
            <a:ext cx="268496" cy="2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2">
            <a:extLst>
              <a:ext uri="{FF2B5EF4-FFF2-40B4-BE49-F238E27FC236}">
                <a16:creationId xmlns:a16="http://schemas.microsoft.com/office/drawing/2014/main" id="{434C5A64-9286-44C1-8581-C2A6A0183D34}"/>
              </a:ext>
            </a:extLst>
          </p:cNvPr>
          <p:cNvSpPr/>
          <p:nvPr/>
        </p:nvSpPr>
        <p:spPr bwMode="auto">
          <a:xfrm>
            <a:off x="4891219" y="2114550"/>
            <a:ext cx="817594" cy="5823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90">
            <a:extLst>
              <a:ext uri="{FF2B5EF4-FFF2-40B4-BE49-F238E27FC236}">
                <a16:creationId xmlns:a16="http://schemas.microsoft.com/office/drawing/2014/main" id="{27B5CBAD-90CD-4E05-9365-04B9750F9034}"/>
              </a:ext>
            </a:extLst>
          </p:cNvPr>
          <p:cNvCxnSpPr/>
          <p:nvPr/>
        </p:nvCxnSpPr>
        <p:spPr>
          <a:xfrm flipV="1">
            <a:off x="6019800" y="2251654"/>
            <a:ext cx="0" cy="13468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1">
            <a:extLst>
              <a:ext uri="{FF2B5EF4-FFF2-40B4-BE49-F238E27FC236}">
                <a16:creationId xmlns:a16="http://schemas.microsoft.com/office/drawing/2014/main" id="{3BFC455A-EBE3-40C0-B3EA-6EFF735ED198}"/>
              </a:ext>
            </a:extLst>
          </p:cNvPr>
          <p:cNvCxnSpPr/>
          <p:nvPr/>
        </p:nvCxnSpPr>
        <p:spPr>
          <a:xfrm flipH="1">
            <a:off x="2186178" y="2938535"/>
            <a:ext cx="106777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2">
            <a:extLst>
              <a:ext uri="{FF2B5EF4-FFF2-40B4-BE49-F238E27FC236}">
                <a16:creationId xmlns:a16="http://schemas.microsoft.com/office/drawing/2014/main" id="{FDA62BD0-011F-46EC-9986-AE3DB6687952}"/>
              </a:ext>
            </a:extLst>
          </p:cNvPr>
          <p:cNvSpPr/>
          <p:nvPr/>
        </p:nvSpPr>
        <p:spPr bwMode="auto">
          <a:xfrm>
            <a:off x="3348753" y="1855932"/>
            <a:ext cx="4244706" cy="216361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sosceles Triangle 35">
            <a:extLst>
              <a:ext uri="{FF2B5EF4-FFF2-40B4-BE49-F238E27FC236}">
                <a16:creationId xmlns:a16="http://schemas.microsoft.com/office/drawing/2014/main" id="{AA4B365B-B27D-4209-BB64-3F4DA6949CA2}"/>
              </a:ext>
            </a:extLst>
          </p:cNvPr>
          <p:cNvSpPr/>
          <p:nvPr/>
        </p:nvSpPr>
        <p:spPr bwMode="auto">
          <a:xfrm rot="10800000">
            <a:off x="3794562" y="2696850"/>
            <a:ext cx="818584" cy="312083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2C385-AA88-4A4E-B0BF-CAB7FCADB4A3}"/>
              </a:ext>
            </a:extLst>
          </p:cNvPr>
          <p:cNvSpPr txBox="1"/>
          <p:nvPr/>
        </p:nvSpPr>
        <p:spPr>
          <a:xfrm>
            <a:off x="3807074" y="2452683"/>
            <a:ext cx="790601" cy="203133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800" dirty="0"/>
              <a:t>Veeam Agent</a:t>
            </a:r>
          </a:p>
        </p:txBody>
      </p:sp>
      <p:pic>
        <p:nvPicPr>
          <p:cNvPr id="25" name="Picture 232">
            <a:extLst>
              <a:ext uri="{FF2B5EF4-FFF2-40B4-BE49-F238E27FC236}">
                <a16:creationId xmlns:a16="http://schemas.microsoft.com/office/drawing/2014/main" id="{061EF2B9-F7AC-42E2-9B7B-F6C75525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69373" y="2192688"/>
            <a:ext cx="268496" cy="2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9">
            <a:extLst>
              <a:ext uri="{FF2B5EF4-FFF2-40B4-BE49-F238E27FC236}">
                <a16:creationId xmlns:a16="http://schemas.microsoft.com/office/drawing/2014/main" id="{BAC8B487-7FE0-4B07-8D5D-5C089EDCDBE2}"/>
              </a:ext>
            </a:extLst>
          </p:cNvPr>
          <p:cNvSpPr/>
          <p:nvPr/>
        </p:nvSpPr>
        <p:spPr bwMode="auto">
          <a:xfrm>
            <a:off x="3795552" y="2114550"/>
            <a:ext cx="817594" cy="5823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46">
            <a:extLst>
              <a:ext uri="{FF2B5EF4-FFF2-40B4-BE49-F238E27FC236}">
                <a16:creationId xmlns:a16="http://schemas.microsoft.com/office/drawing/2014/main" id="{2946737B-CCAC-4F66-A0C7-18CFF259CB35}"/>
              </a:ext>
            </a:extLst>
          </p:cNvPr>
          <p:cNvSpPr/>
          <p:nvPr/>
        </p:nvSpPr>
        <p:spPr>
          <a:xfrm>
            <a:off x="4746391" y="1698369"/>
            <a:ext cx="1449435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Mixed Infrastructure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64A1663-DB6D-4781-89ED-B09DF0DB21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181" y="3059393"/>
            <a:ext cx="205741" cy="205741"/>
          </a:xfrm>
          <a:prstGeom prst="rect">
            <a:avLst/>
          </a:prstGeom>
        </p:spPr>
      </p:pic>
      <p:pic>
        <p:nvPicPr>
          <p:cNvPr id="29" name="Picture 264">
            <a:extLst>
              <a:ext uri="{FF2B5EF4-FFF2-40B4-BE49-F238E27FC236}">
                <a16:creationId xmlns:a16="http://schemas.microsoft.com/office/drawing/2014/main" id="{B5923ADC-9E77-4BB1-9788-0C554961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036008" y="3032093"/>
            <a:ext cx="531307" cy="36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5">
            <a:extLst>
              <a:ext uri="{FF2B5EF4-FFF2-40B4-BE49-F238E27FC236}">
                <a16:creationId xmlns:a16="http://schemas.microsoft.com/office/drawing/2014/main" id="{7EC64A2B-39E0-4A9F-9705-5BA0231CB5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714" y="3072696"/>
            <a:ext cx="205741" cy="2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9619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sz="3600" dirty="0"/>
              <a:t>Agent Management: Backup Policy</a:t>
            </a:r>
            <a:endParaRPr lang="ko-KR" altLang="en-US" sz="3600" dirty="0"/>
          </a:p>
        </p:txBody>
      </p:sp>
      <p:sp>
        <p:nvSpPr>
          <p:cNvPr id="5" name="Isosceles Triangle 5">
            <a:extLst>
              <a:ext uri="{FF2B5EF4-FFF2-40B4-BE49-F238E27FC236}">
                <a16:creationId xmlns:a16="http://schemas.microsoft.com/office/drawing/2014/main" id="{0CC0E299-27A9-4065-90C6-0D642A118746}"/>
              </a:ext>
            </a:extLst>
          </p:cNvPr>
          <p:cNvSpPr/>
          <p:nvPr/>
        </p:nvSpPr>
        <p:spPr bwMode="auto">
          <a:xfrm rot="10800000">
            <a:off x="5360737" y="2202435"/>
            <a:ext cx="2438402" cy="332824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Arrow Connector 34">
            <a:extLst>
              <a:ext uri="{FF2B5EF4-FFF2-40B4-BE49-F238E27FC236}">
                <a16:creationId xmlns:a16="http://schemas.microsoft.com/office/drawing/2014/main" id="{15C6D5BE-5F20-4F42-84A1-59EE90BF0728}"/>
              </a:ext>
            </a:extLst>
          </p:cNvPr>
          <p:cNvCxnSpPr/>
          <p:nvPr/>
        </p:nvCxnSpPr>
        <p:spPr>
          <a:xfrm flipH="1">
            <a:off x="3221694" y="2773963"/>
            <a:ext cx="298320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3868F83-7E8E-4B0A-A7BE-699E37666FA5}"/>
              </a:ext>
            </a:extLst>
          </p:cNvPr>
          <p:cNvSpPr/>
          <p:nvPr/>
        </p:nvSpPr>
        <p:spPr bwMode="auto">
          <a:xfrm>
            <a:off x="4357461" y="2447485"/>
            <a:ext cx="445520" cy="61175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80508FBA-2D24-47AA-91E7-77A562F4FF89}"/>
              </a:ext>
            </a:extLst>
          </p:cNvPr>
          <p:cNvSpPr/>
          <p:nvPr/>
        </p:nvSpPr>
        <p:spPr bwMode="auto">
          <a:xfrm>
            <a:off x="5110710" y="1059181"/>
            <a:ext cx="3042690" cy="366186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140">
            <a:extLst>
              <a:ext uri="{FF2B5EF4-FFF2-40B4-BE49-F238E27FC236}">
                <a16:creationId xmlns:a16="http://schemas.microsoft.com/office/drawing/2014/main" id="{9354A826-590E-4506-9E5C-FA88B0EF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12742" y="2271947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33108-C235-4828-A3D4-057E2B5F4B33}"/>
              </a:ext>
            </a:extLst>
          </p:cNvPr>
          <p:cNvSpPr txBox="1"/>
          <p:nvPr/>
        </p:nvSpPr>
        <p:spPr>
          <a:xfrm>
            <a:off x="2310951" y="3037569"/>
            <a:ext cx="80663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VBR server</a:t>
            </a: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75AE0DAA-00B4-4C7B-92C8-4264B3F1CEF1}"/>
              </a:ext>
            </a:extLst>
          </p:cNvPr>
          <p:cNvSpPr/>
          <p:nvPr/>
        </p:nvSpPr>
        <p:spPr bwMode="auto">
          <a:xfrm>
            <a:off x="1464116" y="1046369"/>
            <a:ext cx="2454619" cy="3681866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2EA9E42B-9A8C-4731-9AFA-F4BF6679FC50}"/>
              </a:ext>
            </a:extLst>
          </p:cNvPr>
          <p:cNvSpPr/>
          <p:nvPr/>
        </p:nvSpPr>
        <p:spPr>
          <a:xfrm>
            <a:off x="2042850" y="916098"/>
            <a:ext cx="12971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Datacenter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EC86C-5706-4B0F-9E8F-EDEFCFB1CFB7}"/>
              </a:ext>
            </a:extLst>
          </p:cNvPr>
          <p:cNvSpPr txBox="1"/>
          <p:nvPr/>
        </p:nvSpPr>
        <p:spPr>
          <a:xfrm>
            <a:off x="6109296" y="3047794"/>
            <a:ext cx="941284" cy="235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ru-RU"/>
            </a:defPPr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000" dirty="0"/>
              <a:t>Veeam Agent</a:t>
            </a:r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52574ACC-EB1F-4802-AE67-8E746C0DAEC9}"/>
              </a:ext>
            </a:extLst>
          </p:cNvPr>
          <p:cNvSpPr/>
          <p:nvPr/>
        </p:nvSpPr>
        <p:spPr bwMode="auto">
          <a:xfrm>
            <a:off x="5438299" y="1437667"/>
            <a:ext cx="2372272" cy="76476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82">
            <a:extLst>
              <a:ext uri="{FF2B5EF4-FFF2-40B4-BE49-F238E27FC236}">
                <a16:creationId xmlns:a16="http://schemas.microsoft.com/office/drawing/2014/main" id="{0B0A3B23-3B00-4703-8F91-78D29847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79" r="2779"/>
          <a:stretch/>
        </p:blipFill>
        <p:spPr>
          <a:xfrm>
            <a:off x="6313538" y="2520454"/>
            <a:ext cx="532800" cy="532800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06B7D8D-6E62-4C0C-A105-998453761F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434" y="1529775"/>
            <a:ext cx="292184" cy="292184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56AF8EE2-9341-4469-AA34-4C47DCE04D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8525" y="1538021"/>
            <a:ext cx="321305" cy="275692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683A91C-421F-4014-86D9-CD5359BAAC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367" y="1544472"/>
            <a:ext cx="262790" cy="262790"/>
          </a:xfrm>
          <a:prstGeom prst="rect">
            <a:avLst/>
          </a:prstGeom>
        </p:spPr>
      </p:pic>
      <p:sp>
        <p:nvSpPr>
          <p:cNvPr id="19" name="Rectangle 39">
            <a:extLst>
              <a:ext uri="{FF2B5EF4-FFF2-40B4-BE49-F238E27FC236}">
                <a16:creationId xmlns:a16="http://schemas.microsoft.com/office/drawing/2014/main" id="{0D317505-E425-445F-8396-DE9D0203763C}"/>
              </a:ext>
            </a:extLst>
          </p:cNvPr>
          <p:cNvSpPr/>
          <p:nvPr/>
        </p:nvSpPr>
        <p:spPr>
          <a:xfrm>
            <a:off x="5796701" y="3474181"/>
            <a:ext cx="18473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F3818C04-5F50-42D8-9B31-FB1075D540AE}"/>
              </a:ext>
            </a:extLst>
          </p:cNvPr>
          <p:cNvSpPr/>
          <p:nvPr/>
        </p:nvSpPr>
        <p:spPr>
          <a:xfrm>
            <a:off x="5598922" y="1830053"/>
            <a:ext cx="51168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C858D159-7AC4-40A5-9102-C1C9E08BD5DD}"/>
              </a:ext>
            </a:extLst>
          </p:cNvPr>
          <p:cNvSpPr/>
          <p:nvPr/>
        </p:nvSpPr>
        <p:spPr>
          <a:xfrm>
            <a:off x="6371025" y="1830053"/>
            <a:ext cx="44755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Tray</a:t>
            </a:r>
          </a:p>
        </p:txBody>
      </p:sp>
      <p:sp>
        <p:nvSpPr>
          <p:cNvPr id="22" name="Rectangle 46">
            <a:extLst>
              <a:ext uri="{FF2B5EF4-FFF2-40B4-BE49-F238E27FC236}">
                <a16:creationId xmlns:a16="http://schemas.microsoft.com/office/drawing/2014/main" id="{8729F63C-29AA-4AF3-9975-94E24FD3E89A}"/>
              </a:ext>
            </a:extLst>
          </p:cNvPr>
          <p:cNvSpPr/>
          <p:nvPr/>
        </p:nvSpPr>
        <p:spPr>
          <a:xfrm>
            <a:off x="7067846" y="1830053"/>
            <a:ext cx="60785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pic>
        <p:nvPicPr>
          <p:cNvPr id="23" name="Picture 149">
            <a:extLst>
              <a:ext uri="{FF2B5EF4-FFF2-40B4-BE49-F238E27FC236}">
                <a16:creationId xmlns:a16="http://schemas.microsoft.com/office/drawing/2014/main" id="{B4728901-EF2F-49FE-A62F-18FF4996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32824" y="3664015"/>
            <a:ext cx="573710" cy="5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A9497D-323C-4237-B68F-F01071373B0E}"/>
              </a:ext>
            </a:extLst>
          </p:cNvPr>
          <p:cNvSpPr txBox="1"/>
          <p:nvPr/>
        </p:nvSpPr>
        <p:spPr>
          <a:xfrm>
            <a:off x="6246018" y="4185614"/>
            <a:ext cx="7473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Backup</a:t>
            </a:r>
            <a:br>
              <a:rPr lang="en-US" dirty="0"/>
            </a:br>
            <a:r>
              <a:rPr lang="en-US" dirty="0"/>
              <a:t>repository</a:t>
            </a:r>
          </a:p>
        </p:txBody>
      </p:sp>
      <p:cxnSp>
        <p:nvCxnSpPr>
          <p:cNvPr id="25" name="Straight Arrow Connector 60">
            <a:extLst>
              <a:ext uri="{FF2B5EF4-FFF2-40B4-BE49-F238E27FC236}">
                <a16:creationId xmlns:a16="http://schemas.microsoft.com/office/drawing/2014/main" id="{3F90B5E7-7480-4C61-83C2-CEDB1F557391}"/>
              </a:ext>
            </a:extLst>
          </p:cNvPr>
          <p:cNvCxnSpPr/>
          <p:nvPr/>
        </p:nvCxnSpPr>
        <p:spPr>
          <a:xfrm flipV="1">
            <a:off x="6579938" y="3300544"/>
            <a:ext cx="0" cy="2880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extLst>
              <a:ext uri="{FF2B5EF4-FFF2-40B4-BE49-F238E27FC236}">
                <a16:creationId xmlns:a16="http://schemas.microsoft.com/office/drawing/2014/main" id="{EE842959-1178-4E83-8482-17A5D4B7631D}"/>
              </a:ext>
            </a:extLst>
          </p:cNvPr>
          <p:cNvSpPr/>
          <p:nvPr/>
        </p:nvSpPr>
        <p:spPr>
          <a:xfrm>
            <a:off x="5832270" y="916098"/>
            <a:ext cx="162243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 | </a:t>
            </a:r>
            <a:r>
              <a:rPr lang="en-US" sz="1200" dirty="0"/>
              <a:t>Workstations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03C27-B1C9-4FF7-841C-770122B9EC66}"/>
              </a:ext>
            </a:extLst>
          </p:cNvPr>
          <p:cNvSpPr txBox="1"/>
          <p:nvPr/>
        </p:nvSpPr>
        <p:spPr>
          <a:xfrm>
            <a:off x="4180708" y="2954562"/>
            <a:ext cx="829023" cy="313932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800"/>
            </a:lvl1pPr>
          </a:lstStyle>
          <a:p>
            <a:r>
              <a:rPr lang="en-US" dirty="0"/>
              <a:t>Backup Configuration</a:t>
            </a:r>
          </a:p>
        </p:txBody>
      </p:sp>
      <p:pic>
        <p:nvPicPr>
          <p:cNvPr id="28" name="Picture 32">
            <a:extLst>
              <a:ext uri="{FF2B5EF4-FFF2-40B4-BE49-F238E27FC236}">
                <a16:creationId xmlns:a16="http://schemas.microsoft.com/office/drawing/2014/main" id="{209ED7C9-5D57-4E3A-99F1-E551E986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304" y="2583708"/>
            <a:ext cx="278504" cy="380509"/>
          </a:xfrm>
          <a:prstGeom prst="rect">
            <a:avLst/>
          </a:prstGeom>
        </p:spPr>
      </p:pic>
      <p:pic>
        <p:nvPicPr>
          <p:cNvPr id="29" name="Picture 149">
            <a:extLst>
              <a:ext uri="{FF2B5EF4-FFF2-40B4-BE49-F238E27FC236}">
                <a16:creationId xmlns:a16="http://schemas.microsoft.com/office/drawing/2014/main" id="{D1992559-58CC-4D83-9D11-71095883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63386" y="3664015"/>
            <a:ext cx="573710" cy="52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89F2F1-51AD-4AF0-BC85-34CA36FC1C12}"/>
              </a:ext>
            </a:extLst>
          </p:cNvPr>
          <p:cNvSpPr txBox="1"/>
          <p:nvPr/>
        </p:nvSpPr>
        <p:spPr>
          <a:xfrm>
            <a:off x="2376580" y="4185614"/>
            <a:ext cx="74732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Backup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repository</a:t>
            </a:r>
          </a:p>
        </p:txBody>
      </p:sp>
      <p:cxnSp>
        <p:nvCxnSpPr>
          <p:cNvPr id="31" name="Straight Arrow Connector 60">
            <a:extLst>
              <a:ext uri="{FF2B5EF4-FFF2-40B4-BE49-F238E27FC236}">
                <a16:creationId xmlns:a16="http://schemas.microsoft.com/office/drawing/2014/main" id="{8A9FCEE2-D559-48D7-A597-205F77A927E7}"/>
              </a:ext>
            </a:extLst>
          </p:cNvPr>
          <p:cNvCxnSpPr/>
          <p:nvPr/>
        </p:nvCxnSpPr>
        <p:spPr>
          <a:xfrm flipV="1">
            <a:off x="2714268" y="3300544"/>
            <a:ext cx="0" cy="2880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127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Agent</a:t>
            </a:r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BDCAD9D-F166-4B4E-BD97-72687E914D3A}"/>
              </a:ext>
            </a:extLst>
          </p:cNvPr>
          <p:cNvSpPr/>
          <p:nvPr/>
        </p:nvSpPr>
        <p:spPr>
          <a:xfrm>
            <a:off x="1262047" y="2435624"/>
            <a:ext cx="37292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</a:t>
            </a:r>
          </a:p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Microsoft Windows 2.1</a:t>
            </a: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3B6BEB86-359B-45E3-AFEB-E8A00538EEB6}"/>
              </a:ext>
            </a:extLst>
          </p:cNvPr>
          <p:cNvSpPr/>
          <p:nvPr/>
        </p:nvSpPr>
        <p:spPr>
          <a:xfrm>
            <a:off x="6228946" y="2435624"/>
            <a:ext cx="19851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Veeam Agent</a:t>
            </a:r>
          </a:p>
          <a:p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Linux 2.0</a:t>
            </a:r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9E322AEA-D965-47D5-8ED0-451C4C3B12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943" y="2407701"/>
            <a:ext cx="763732" cy="763732"/>
          </a:xfrm>
          <a:prstGeom prst="round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A4CEFBA4-39EF-47E3-B5B3-A3834858ED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524" y="2407701"/>
            <a:ext cx="763732" cy="76373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994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/>
              <a:t>Built-In Agent Management</a:t>
            </a:r>
          </a:p>
        </p:txBody>
      </p:sp>
    </p:spTree>
    <p:extLst>
      <p:ext uri="{BB962C8B-B14F-4D97-AF65-F5344CB8AC3E}">
        <p14:creationId xmlns:p14="http://schemas.microsoft.com/office/powerpoint/2010/main" val="423374202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Custom 17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0076BD"/>
      </a:accent2>
      <a:accent3>
        <a:srgbClr val="FFD300"/>
      </a:accent3>
      <a:accent4>
        <a:srgbClr val="7BC143"/>
      </a:accent4>
      <a:accent5>
        <a:srgbClr val="F3901D"/>
      </a:accent5>
      <a:accent6>
        <a:srgbClr val="005CAB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Veeam Corporate Slides Template (2)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Veeam Corporate Slides Template (1)">
  <a:themeElements>
    <a:clrScheme name="Custom 17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0076BD"/>
      </a:accent2>
      <a:accent3>
        <a:srgbClr val="FFD300"/>
      </a:accent3>
      <a:accent4>
        <a:srgbClr val="7BC143"/>
      </a:accent4>
      <a:accent5>
        <a:srgbClr val="F3901D"/>
      </a:accent5>
      <a:accent6>
        <a:srgbClr val="005CAB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1_Veeam Corporate Slides Template (2)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00AEEF"/>
      </a:hlink>
      <a:folHlink>
        <a:srgbClr val="5CD2FF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4_Veeam Corporate Template Basic Slides ">
  <a:themeElements>
    <a:clrScheme name="Custom 17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0076BD"/>
      </a:accent2>
      <a:accent3>
        <a:srgbClr val="FFD300"/>
      </a:accent3>
      <a:accent4>
        <a:srgbClr val="7BC143"/>
      </a:accent4>
      <a:accent5>
        <a:srgbClr val="F3901D"/>
      </a:accent5>
      <a:accent6>
        <a:srgbClr val="005CAB"/>
      </a:accent6>
      <a:hlink>
        <a:srgbClr val="00AEEF"/>
      </a:hlink>
      <a:folHlink>
        <a:srgbClr val="5CD2FF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2_Veeam Corporate Slides Template (2)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00AEEF"/>
      </a:hlink>
      <a:folHlink>
        <a:srgbClr val="5CD2FF"/>
      </a:folHlink>
    </a:clrScheme>
    <a:fontScheme name="Custom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Veeam Corporate Slides Template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00AEE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4B948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72DBC230-E52F-7646-844B-AEB48E8A1408}" vid="{D3C7296F-0477-CB49-9303-43C5CC00610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 Template" ma:contentTypeID="0x0101008D9A05CA1DE08548B716B9A9D05CB49518006E11B2B52DE5F244A8FA2D4AE3D2BD55" ma:contentTypeVersion="4" ma:contentTypeDescription="PPT Template" ma:contentTypeScope="" ma:versionID="60517630458aec7a49eb24a44685f129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061fcd333d89f12391a57084643f6f81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ECMManualRank" minOccurs="0"/>
                <xsd:element ref="ns2:ECMAuthor"/>
                <xsd:element ref="ns2:g9a1114b774c48c3885a3d44ab1bc311" minOccurs="0"/>
                <xsd:element ref="ns2:cc6db3c680cf49a8a788f82f14bcaa36" minOccurs="0"/>
                <xsd:element ref="ns2:ncf588d53c0f4f219f9e83951352cb6c" minOccurs="0"/>
                <xsd:element ref="ns2:o7d691565da549f5aa08c236692731f3" minOccurs="0"/>
                <xsd:element ref="ns2:h871cbd7af794cba9a2c10e6c497b8c5" minOccurs="0"/>
                <xsd:element ref="ns2:efdf8be6259b460eb1fb1e6c2a260d31" minOccurs="0"/>
                <xsd:element ref="ns2:b0ccfcd7d0b140a9a952341278e7c769" minOccurs="0"/>
                <xsd:element ref="ns2:TaxCatchAll" minOccurs="0"/>
                <xsd:element ref="ns2:a5e131ccf4bd45f0b3dac09241742c16" minOccurs="0"/>
                <xsd:element ref="ns2:ma7008bbfee14a0c9e5efba3a56c86f6" minOccurs="0"/>
                <xsd:element ref="ns2:e7f6b84a9ece4918a07f1a3eea36a464" minOccurs="0"/>
                <xsd:element ref="ns2:k646dd9203f54b9a90fb733606673ec8" minOccurs="0"/>
                <xsd:element ref="ns2:hee918a1c91848028276f5bdb898faea" minOccurs="0"/>
                <xsd:element ref="ns2:hf67382b61164de8826adbfd22494b61" minOccurs="0"/>
                <xsd:element ref="ns2:p59d592eb20d4771b92ce9ca1c2ad52d" minOccurs="0"/>
                <xsd:element ref="ns2:afa7be8f67ed407e8cc4f812a93cfa4a" minOccurs="0"/>
                <xsd:element ref="ns2:TaxCatchAllLabel" minOccurs="0"/>
                <xsd:element ref="ns2:j69378a15fc24511abe088d0f0c34e04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8" nillable="true" ma:displayName="Date to Expire" ma:format="DateOnly" ma:internalName="ECMExpirationDate">
      <xsd:simpleType>
        <xsd:restriction base="dms:DateTime"/>
      </xsd:simpleType>
    </xsd:element>
    <xsd:element name="ECMManualRank" ma:index="9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Author" ma:index="11" ma:displayName="Author (Authors)" ma:internalName="ECMAuthor" ma:readOnly="false">
      <xsd:simpleType>
        <xsd:restriction base="dms:Text">
          <xsd:maxLength value="255"/>
        </xsd:restriction>
      </xsd:simpleType>
    </xsd:element>
    <xsd:element name="g9a1114b774c48c3885a3d44ab1bc311" ma:index="22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cc6db3c680cf49a8a788f82f14bcaa36" ma:index="23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cf588d53c0f4f219f9e83951352cb6c" ma:index="24" ma:taxonomy="true" ma:internalName="ncf588d53c0f4f219f9e83951352cb6c" ma:taxonomyFieldName="ECMVertical" ma:displayName="Customer Segmentation" ma:readOnly="false" ma:default="" ma:fieldId="{7cf588d5-3c0f-4f21-9f9e-83951352cb6c}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7d691565da549f5aa08c236692731f3" ma:index="26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71cbd7af794cba9a2c10e6c497b8c5" ma:index="27" nillable="true" ma:taxonomy="true" ma:internalName="h871cbd7af794cba9a2c10e6c497b8c5" ma:taxonomyFieldName="ECMDisposition" ma:displayName="Disposition Type" ma:readOnly="false" ma:default="" ma:fieldId="{1871cbd7-af79-4cba-9a2c-10e6c497b8c5}" ma:sspId="d95025e3-06ee-47d5-b6d0-191753f21fd6" ma:termSetId="d4730f9c-6eda-427b-b2d7-5b95c3ded0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28" ma:taxonomy="true" ma:internalName="efdf8be6259b460eb1fb1e6c2a260d31" ma:taxonomyFieldName="ECMInternalExternal" ma:displayName="Internal / External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0ccfcd7d0b140a9a952341278e7c769" ma:index="30" nillable="true" ma:taxonomy="true" ma:internalName="b0ccfcd7d0b140a9a952341278e7c769" ma:taxonomyFieldName="ECMMarketingStage" ma:displayName="Marketing Stage" ma:default="" ma:fieldId="{b0ccfcd7-d0b1-40a9-a952-341278e7c769}" ma:sspId="d95025e3-06ee-47d5-b6d0-191753f21fd6" ma:termSetId="362fb6cb-2657-43ca-96d0-03e65a75cb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1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e131ccf4bd45f0b3dac09241742c16" ma:index="32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34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36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37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8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f67382b61164de8826adbfd22494b61" ma:index="40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59d592eb20d4771b92ce9ca1c2ad52d" ma:index="41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42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43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69378a15fc24511abe088d0f0c34e04" ma:index="44" nillable="true" ma:taxonomy="true" ma:internalName="j69378a15fc24511abe088d0f0c34e04" ma:taxonomyFieldName="ECMEvent" ma:displayName="Veeam Event" ma:default="" ma:fieldId="{369378a1-5fc2-4511-abe0-88d0f0c34e04}" ma:taxonomyMulti="true" ma:sspId="d95025e3-06ee-47d5-b6d0-191753f21fd6" ma:termSetId="e9a3fba3-e6e7-49a6-b94e-3513ae8b85f5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_dlc_DocId" ma:index="4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5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d95025e3-06ee-47d5-b6d0-191753f21fd6" ContentTypeId="0x0101008D9A05CA1DE08548B716B9A9D05CB49518" PreviousValue="false"/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VEEAMDOC-16-256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(Veeam)</TermName>
          <TermId xmlns="http://schemas.microsoft.com/office/infopath/2007/PartnerControls">70588c4f-df11-4018-95c2-d32a8f0632bb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https://team.veeam.com/apps/ecm/_layouts/15/DocIdRedir.aspx?ID=VEEAMDOC-16-256</Url>
      <Description>VEEAMDOC-16-256</Description>
    </_dlc_DocIdUrl>
    <ECMManualRank xmlns="29435cc8-1857-4dea-ab51-de7ef4d18d75" xsi:nil="true"/>
    <h871cbd7af794cba9a2c10e6c497b8c5 xmlns="29435cc8-1857-4dea-ab51-de7ef4d18d75">
      <Terms xmlns="http://schemas.microsoft.com/office/infopath/2007/PartnerControls"/>
    </h871cbd7af794cba9a2c10e6c497b8c5>
    <ECMExpirationDate xmlns="29435cc8-1857-4dea-ab51-de7ef4d18d75" xsi:nil="true"/>
    <j69378a15fc24511abe088d0f0c34e04 xmlns="29435cc8-1857-4dea-ab51-de7ef4d18d75">
      <Terms xmlns="http://schemas.microsoft.com/office/infopath/2007/PartnerControls"/>
    </j69378a15fc24511abe088d0f0c34e04>
    <e7f6b84a9ece4918a07f1a3eea36a464 xmlns="29435cc8-1857-4dea-ab51-de7ef4d18d75">
      <Terms xmlns="http://schemas.microsoft.com/office/infopath/2007/PartnerControls"/>
    </e7f6b84a9ece4918a07f1a3eea36a464>
    <TaxCatchAll xmlns="29435cc8-1857-4dea-ab51-de7ef4d18d75"/>
    <b0ccfcd7d0b140a9a952341278e7c769 xmlns="29435cc8-1857-4dea-ab51-de7ef4d18d75">
      <Terms xmlns="http://schemas.microsoft.com/office/infopath/2007/PartnerControls"/>
    </b0ccfcd7d0b140a9a952341278e7c769>
    <ECMAuthor xmlns="29435cc8-1857-4dea-ab51-de7ef4d18d75">Ekaterina Pudanova</ECMAuthor>
    <k646dd9203f54b9a90fb733606673ec8 xmlns="29435cc8-1857-4dea-ab51-de7ef4d18d75">
      <Terms xmlns="http://schemas.microsoft.com/office/infopath/2007/PartnerControls"/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ncf588d53c0f4f219f9e83951352cb6c xmlns="29435cc8-1857-4dea-ab51-de7ef4d18d75">
      <Terms xmlns="http://schemas.microsoft.com/office/infopath/2007/PartnerControls"/>
    </ncf588d53c0f4f219f9e83951352cb6c>
    <ma7008bbfee14a0c9e5efba3a56c86f6 xmlns="29435cc8-1857-4dea-ab51-de7ef4d18d75">
      <Terms xmlns="http://schemas.microsoft.com/office/infopath/2007/PartnerControls"/>
    </ma7008bbfee14a0c9e5efba3a56c86f6>
  </documentManagement>
</p:properties>
</file>

<file path=customXml/itemProps1.xml><?xml version="1.0" encoding="utf-8"?>
<ds:datastoreItem xmlns:ds="http://schemas.openxmlformats.org/officeDocument/2006/customXml" ds:itemID="{6292A13A-2E86-4872-93E9-EB0D5743A8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C9B349-EFE7-4C05-B37C-EE98DD839788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00264726-5532-466C-B00F-79E36B75A9B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F53A832-AEFB-4CB4-8764-92C81963A59A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827F3FF7-0EA9-4174-AC1B-4994F6A97E0B}">
  <ds:schemaRefs>
    <ds:schemaRef ds:uri="http://schemas.microsoft.com/office/2006/documentManagement/types"/>
    <ds:schemaRef ds:uri="8d8f1076-d83c-44b2-9ca3-2070026205ff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29435cc8-1857-4dea-ab51-de7ef4d18d7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3640</TotalTime>
  <Words>971</Words>
  <Application>Microsoft Office PowerPoint</Application>
  <PresentationFormat>화면 슬라이드 쇼(16:9)</PresentationFormat>
  <Paragraphs>280</Paragraphs>
  <Slides>59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59</vt:i4>
      </vt:variant>
    </vt:vector>
  </HeadingPairs>
  <TitlesOfParts>
    <vt:vector size="75" baseType="lpstr">
      <vt:lpstr>굴림</vt:lpstr>
      <vt:lpstr>Arial</vt:lpstr>
      <vt:lpstr>Calibri</vt:lpstr>
      <vt:lpstr>Cambria Math</vt:lpstr>
      <vt:lpstr>Courier New</vt:lpstr>
      <vt:lpstr>Segoe UI</vt:lpstr>
      <vt:lpstr>Segoe UI Light</vt:lpstr>
      <vt:lpstr>Tahoma</vt:lpstr>
      <vt:lpstr>Wingdings</vt:lpstr>
      <vt:lpstr>Veeam Corporate Slides Template (1)</vt:lpstr>
      <vt:lpstr>Veeam Corporate Slides Template (2)</vt:lpstr>
      <vt:lpstr>1_Veeam Corporate Slides Template (1)</vt:lpstr>
      <vt:lpstr>1_Veeam Corporate Slides Template (2)</vt:lpstr>
      <vt:lpstr>4_Veeam Corporate Template Basic Slides </vt:lpstr>
      <vt:lpstr>2_Veeam Corporate Slides Template (2)</vt:lpstr>
      <vt:lpstr>Veeam Corporate Slides Template</vt:lpstr>
      <vt:lpstr>PowerPoint 프레젠테이션</vt:lpstr>
      <vt:lpstr>PowerPoint 프레젠테이션</vt:lpstr>
      <vt:lpstr>PowerPoint 프레젠테이션</vt:lpstr>
      <vt:lpstr>Built-in management for agents</vt:lpstr>
      <vt:lpstr>Agent Management: Protection groups</vt:lpstr>
      <vt:lpstr>Agent Management: Agent Backup Job</vt:lpstr>
      <vt:lpstr>Agent Management: Backup Policy</vt:lpstr>
      <vt:lpstr>Veeam Agent</vt:lpstr>
      <vt:lpstr>PowerPoint 프레젠테이션</vt:lpstr>
      <vt:lpstr>Built-In Agent Management</vt:lpstr>
      <vt:lpstr>Protection Groups</vt:lpstr>
      <vt:lpstr>Management Mode Options</vt:lpstr>
      <vt:lpstr>PowerPoint 프레젠테이션</vt:lpstr>
      <vt:lpstr>CBT Driver for Windows Servers</vt:lpstr>
      <vt:lpstr>CBT Driver</vt:lpstr>
      <vt:lpstr>Server CBT Driver Components</vt:lpstr>
      <vt:lpstr>PowerPoint 프레젠테이션</vt:lpstr>
      <vt:lpstr>LINUX AGENT – SYSTEM REQUIREMENTS</vt:lpstr>
      <vt:lpstr>PowerPoint 프레젠테이션</vt:lpstr>
      <vt:lpstr>Linux Agent</vt:lpstr>
      <vt:lpstr>Linux Agent</vt:lpstr>
      <vt:lpstr>Linux Agent 설치 결과</vt:lpstr>
      <vt:lpstr>Linux Agent 설치 확인</vt:lpstr>
      <vt:lpstr>PowerPoint 프레젠테이션</vt:lpstr>
      <vt:lpstr>하이퍼바이져 – 복구 편의성</vt:lpstr>
      <vt:lpstr>FLR VM 자동 생성</vt:lpstr>
      <vt:lpstr>File 단위 복구 화면</vt:lpstr>
      <vt:lpstr>PowerPoint 프레젠테이션</vt:lpstr>
      <vt:lpstr>Linux file 복구 절차 – linux UI</vt:lpstr>
      <vt:lpstr>1. 백업 데이터 확인</vt:lpstr>
      <vt:lpstr>1. 백업 데이터 확인</vt:lpstr>
      <vt:lpstr>2. 백업 데이터 mount</vt:lpstr>
      <vt:lpstr>2. 백업 데이터 mount</vt:lpstr>
      <vt:lpstr>3. MC로 원하는 데이터 복구</vt:lpstr>
      <vt:lpstr>4. 백업 데이터 umount</vt:lpstr>
      <vt:lpstr>PowerPoint 프레젠테이션</vt:lpstr>
      <vt:lpstr>복구 필요 환경 - mc 설치</vt:lpstr>
      <vt:lpstr>MC 삭제</vt:lpstr>
      <vt:lpstr>PowerPoint 프레젠테이션</vt:lpstr>
      <vt:lpstr>복구 이미지를 통한 부팅</vt:lpstr>
      <vt:lpstr>Linux OS 복구</vt:lpstr>
      <vt:lpstr>백업 서버 및 백업 데이터 선택</vt:lpstr>
      <vt:lpstr>복구 대상 선택</vt:lpstr>
      <vt:lpstr>복구 대상 선택</vt:lpstr>
      <vt:lpstr>복구 대상 선택 및 복구 준비</vt:lpstr>
      <vt:lpstr>복구 진행 및 완료</vt:lpstr>
      <vt:lpstr>OS 복구 확인</vt:lpstr>
      <vt:lpstr>PowerPoint 프레젠테이션</vt:lpstr>
      <vt:lpstr>WINDOWS AGENT – SYSTEM REQUIREMENTS</vt:lpstr>
      <vt:lpstr>Windows Agent </vt:lpstr>
      <vt:lpstr>Windows Agent</vt:lpstr>
      <vt:lpstr>Windows Agent</vt:lpstr>
      <vt:lpstr>Windows Agent</vt:lpstr>
      <vt:lpstr>Windows Agent Restore</vt:lpstr>
      <vt:lpstr>Windows Recovery Media 생성</vt:lpstr>
      <vt:lpstr>Windows Recovery Media 생성</vt:lpstr>
      <vt:lpstr>Recovery Media를 통한 Booting</vt:lpstr>
      <vt:lpstr>Bare Metal Recovery</vt:lpstr>
      <vt:lpstr>PowerPoint 프레젠테이션</vt:lpstr>
    </vt:vector>
  </TitlesOfParts>
  <Manager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YoonSeok Eo</dc:creator>
  <cp:lastModifiedBy>YoonSeok Eo</cp:lastModifiedBy>
  <cp:revision>121</cp:revision>
  <dcterms:created xsi:type="dcterms:W3CDTF">2017-03-03T16:13:40Z</dcterms:created>
  <dcterms:modified xsi:type="dcterms:W3CDTF">2018-08-10T01:15:05Z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/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0x0101008D9A05CA1DE08548B716B9A9D05CB49518006E11B2B52DE5F244A8FA2D4AE3D2BD55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/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/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</Properties>
</file>